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0" r:id="rId1"/>
  </p:sldMasterIdLst>
  <p:notesMasterIdLst>
    <p:notesMasterId r:id="rId11"/>
  </p:notesMasterIdLst>
  <p:sldIdLst>
    <p:sldId id="523" r:id="rId2"/>
    <p:sldId id="519" r:id="rId3"/>
    <p:sldId id="517" r:id="rId4"/>
    <p:sldId id="529" r:id="rId5"/>
    <p:sldId id="530" r:id="rId6"/>
    <p:sldId id="531" r:id="rId7"/>
    <p:sldId id="534" r:id="rId8"/>
    <p:sldId id="541" r:id="rId9"/>
    <p:sldId id="508" r:id="rId10"/>
  </p:sldIdLst>
  <p:sldSz cx="12192000" cy="6858000"/>
  <p:notesSz cx="6797675" cy="9926638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34C2EB17-D588-41C0-8F00-4B6916FC57BE}">
          <p14:sldIdLst>
            <p14:sldId id="523"/>
            <p14:sldId id="519"/>
            <p14:sldId id="517"/>
            <p14:sldId id="529"/>
            <p14:sldId id="530"/>
            <p14:sldId id="531"/>
            <p14:sldId id="534"/>
            <p14:sldId id="541"/>
            <p14:sldId id="508"/>
          </p14:sldIdLst>
        </p14:section>
      </p14:sectionLst>
    </p:ext>
    <p:ext uri="{EFAFB233-063F-42B5-8137-9DF3F51BA10A}">
      <p15:sldGuideLst xmlns:p15="http://schemas.microsoft.com/office/powerpoint/2012/main" xmlns="">
        <p15:guide id="2" pos="302" userDrawn="1">
          <p15:clr>
            <a:srgbClr val="A4A3A4"/>
          </p15:clr>
        </p15:guide>
        <p15:guide id="3" pos="7333" userDrawn="1">
          <p15:clr>
            <a:srgbClr val="A4A3A4"/>
          </p15:clr>
        </p15:guide>
        <p15:guide id="4" orient="horz" pos="300" userDrawn="1">
          <p15:clr>
            <a:srgbClr val="A4A3A4"/>
          </p15:clr>
        </p15:guide>
        <p15:guide id="6" orient="horz" pos="4020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pos="2003" userDrawn="1">
          <p15:clr>
            <a:srgbClr val="A4A3A4"/>
          </p15:clr>
        </p15:guide>
        <p15:guide id="9" pos="5677" userDrawn="1">
          <p15:clr>
            <a:srgbClr val="A4A3A4"/>
          </p15:clr>
        </p15:guide>
        <p15:guide id="12" pos="6840" userDrawn="1">
          <p15:clr>
            <a:srgbClr val="A4A3A4"/>
          </p15:clr>
        </p15:guide>
        <p15:guide id="21" orient="horz" pos="1058" userDrawn="1">
          <p15:clr>
            <a:srgbClr val="A4A3A4"/>
          </p15:clr>
        </p15:guide>
        <p15:guide id="22" orient="horz" pos="482" userDrawn="1">
          <p15:clr>
            <a:srgbClr val="A4A3A4"/>
          </p15:clr>
        </p15:guide>
        <p15:guide id="23" pos="529" userDrawn="1">
          <p15:clr>
            <a:srgbClr val="A4A3A4"/>
          </p15:clr>
        </p15:guide>
        <p15:guide id="24" pos="4271" userDrawn="1">
          <p15:clr>
            <a:srgbClr val="A4A3A4"/>
          </p15:clr>
        </p15:guide>
        <p15:guide id="26" pos="1455" userDrawn="1">
          <p15:clr>
            <a:srgbClr val="A4A3A4"/>
          </p15:clr>
        </p15:guide>
        <p15:guide id="27" pos="5337" userDrawn="1">
          <p15:clr>
            <a:srgbClr val="A4A3A4"/>
          </p15:clr>
        </p15:guide>
        <p15:guide id="28" orient="horz" pos="1548" userDrawn="1">
          <p15:clr>
            <a:srgbClr val="A4A3A4"/>
          </p15:clr>
        </p15:guide>
        <p15:guide id="29" pos="2962" userDrawn="1">
          <p15:clr>
            <a:srgbClr val="A4A3A4"/>
          </p15:clr>
        </p15:guide>
        <p15:guide id="30" orient="horz" pos="18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дреева Татьяна Александровна" initials="АТА" lastIdx="4" clrIdx="0">
    <p:extLst>
      <p:ext uri="{19B8F6BF-5375-455C-9EA6-DF929625EA0E}">
        <p15:presenceInfo xmlns:p15="http://schemas.microsoft.com/office/powerpoint/2012/main" xmlns="" userId="S-1-5-21-2509222527-3473664192-1900209780-71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CEFF"/>
    <a:srgbClr val="9165E8"/>
    <a:srgbClr val="84E0F7"/>
    <a:srgbClr val="7F7F7F"/>
    <a:srgbClr val="FFD633"/>
    <a:srgbClr val="61D1E1"/>
    <a:srgbClr val="191919"/>
    <a:srgbClr val="FFCF4D"/>
    <a:srgbClr val="8670F2"/>
    <a:srgbClr val="866F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7933" autoAdjust="0"/>
    <p:restoredTop sz="96405"/>
  </p:normalViewPr>
  <p:slideViewPr>
    <p:cSldViewPr snapToGrid="0">
      <p:cViewPr varScale="1">
        <p:scale>
          <a:sx n="116" d="100"/>
          <a:sy n="116" d="100"/>
        </p:scale>
        <p:origin x="-144" y="-114"/>
      </p:cViewPr>
      <p:guideLst>
        <p:guide orient="horz" pos="300"/>
        <p:guide orient="horz" pos="4020"/>
        <p:guide orient="horz" pos="1058"/>
        <p:guide orient="horz" pos="482"/>
        <p:guide orient="horz" pos="1548"/>
        <p:guide orient="horz" pos="1842"/>
        <p:guide pos="302"/>
        <p:guide pos="7333"/>
        <p:guide pos="3840"/>
        <p:guide pos="2003"/>
        <p:guide pos="5677"/>
        <p:guide pos="6840"/>
        <p:guide pos="529"/>
        <p:guide pos="42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F9436-A9B8-4B98-BD44-CDF915E50313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EDC38-8EB6-419F-924F-2F29B00D95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5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3196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3962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6224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5644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0083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547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517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305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520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806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369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685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29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657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083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782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770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DA1A0-FDD0-4C35-BA76-FD41A7A10CA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93FD-6A42-434A-9644-A30C2B9C4589}" type="slidenum">
              <a:rPr lang="ru-RU" smtClean="0"/>
              <a:pPr/>
              <a:t>‹#›</a:t>
            </a:fld>
            <a:endParaRPr lang="ru-RU" dirty="0"/>
          </a:p>
        </p:txBody>
      </p:sp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xmlns="" val="15385516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675" name="Слайд think-cell" r:id="rId15" imgW="347" imgH="348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705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1.xml"/><Relationship Id="rId12" Type="http://schemas.openxmlformats.org/officeDocument/2006/relationships/image" Target="../media/image15.sv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1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26" Type="http://schemas.openxmlformats.org/officeDocument/2006/relationships/image" Target="../media/image6.png"/><Relationship Id="rId3" Type="http://schemas.openxmlformats.org/officeDocument/2006/relationships/image" Target="../media/image14.png"/><Relationship Id="rId21" Type="http://schemas.openxmlformats.org/officeDocument/2006/relationships/image" Target="../media/image32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2" Type="http://schemas.openxmlformats.org/officeDocument/2006/relationships/image" Target="../media/image13.gif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24" Type="http://schemas.openxmlformats.org/officeDocument/2006/relationships/image" Target="../media/image35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23" Type="http://schemas.openxmlformats.org/officeDocument/2006/relationships/image" Target="../media/image34.png"/><Relationship Id="rId28" Type="http://schemas.openxmlformats.org/officeDocument/2006/relationships/image" Target="../media/image37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Relationship Id="rId27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3A2BB27-C1AD-AAC1-A9FA-F792F65B8BB7}"/>
              </a:ext>
            </a:extLst>
          </p:cNvPr>
          <p:cNvSpPr txBox="1"/>
          <p:nvPr/>
        </p:nvSpPr>
        <p:spPr>
          <a:xfrm>
            <a:off x="975130" y="2523275"/>
            <a:ext cx="9607723" cy="3131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44767" fontAlgn="auto">
              <a:lnSpc>
                <a:spcPts val="794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Финансовая поддержка </a:t>
            </a:r>
          </a:p>
          <a:p>
            <a:pPr defTabSz="944767" fontAlgn="auto">
              <a:lnSpc>
                <a:spcPts val="794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субъектов МСП</a:t>
            </a:r>
            <a:endParaRPr lang="x-none" sz="72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pic>
        <p:nvPicPr>
          <p:cNvPr id="16" name="Рисунок 57">
            <a:extLst>
              <a:ext uri="{FF2B5EF4-FFF2-40B4-BE49-F238E27FC236}">
                <a16:creationId xmlns="" xmlns:a16="http://schemas.microsoft.com/office/drawing/2014/main" id="{B09A6947-A8A5-2D52-4E52-307D97028F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6311" y="920972"/>
            <a:ext cx="1446846" cy="756402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B80E998-BB11-8EC1-2AE6-78F3FBE2CAE5}"/>
              </a:ext>
            </a:extLst>
          </p:cNvPr>
          <p:cNvCxnSpPr/>
          <p:nvPr/>
        </p:nvCxnSpPr>
        <p:spPr>
          <a:xfrm>
            <a:off x="1106311" y="2332038"/>
            <a:ext cx="9132711" cy="0"/>
          </a:xfrm>
          <a:prstGeom prst="line">
            <a:avLst/>
          </a:prstGeom>
          <a:ln w="25400">
            <a:solidFill>
              <a:schemeClr val="accent4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624" y="934459"/>
            <a:ext cx="3828418" cy="74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741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extLst>
              <a:ext uri="{FF2B5EF4-FFF2-40B4-BE49-F238E27FC236}">
                <a16:creationId xmlns="" xmlns:a16="http://schemas.microsoft.com/office/drawing/2014/main" id="{03D37FCD-485D-4D80-1D4D-9D57F01A372C}"/>
              </a:ext>
            </a:extLst>
          </p:cNvPr>
          <p:cNvSpPr/>
          <p:nvPr/>
        </p:nvSpPr>
        <p:spPr>
          <a:xfrm>
            <a:off x="3457720" y="2346292"/>
            <a:ext cx="5257916" cy="1809143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2699" name="Слайд think-cell" r:id="rId5" imgW="347" imgH="348" progId="">
              <p:embed/>
            </p:oleObj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355907" y="858030"/>
            <a:ext cx="1070235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 lang="ru-RU" sz="2200" spc="7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5907" y="319141"/>
            <a:ext cx="934881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457200">
              <a:lnSpc>
                <a:spcPts val="3600"/>
              </a:lnSpc>
              <a:defRPr/>
            </a:pPr>
            <a:endParaRPr lang="ru-RU" sz="3600" dirty="0"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85" name="Рисунок 84"/>
          <p:cNvPicPr>
            <a:picLocks noChangeAspect="1"/>
          </p:cNvPicPr>
          <p:nvPr/>
        </p:nvPicPr>
        <p:blipFill rotWithShape="1">
          <a:blip r:embed="rId6"/>
          <a:srcRect t="14756" b="11399"/>
          <a:stretch/>
        </p:blipFill>
        <p:spPr>
          <a:xfrm>
            <a:off x="7098094" y="4390145"/>
            <a:ext cx="1833031" cy="92381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3BA5C8E5-A681-0D47-9286-EF54BA71D05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49218" y="2676290"/>
            <a:ext cx="2274921" cy="118931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8873" y="5463450"/>
            <a:ext cx="3213280" cy="96880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445E710-F96D-300F-0374-6E276D7CB429}"/>
              </a:ext>
            </a:extLst>
          </p:cNvPr>
          <p:cNvSpPr txBox="1"/>
          <p:nvPr/>
        </p:nvSpPr>
        <p:spPr>
          <a:xfrm>
            <a:off x="382477" y="354556"/>
            <a:ext cx="10548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44767"/>
            <a:r>
              <a:rPr lang="ru-RU" sz="28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Что </a:t>
            </a:r>
            <a:r>
              <a:rPr lang="ru-RU" sz="28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такое </a:t>
            </a:r>
            <a:r>
              <a:rPr lang="ru-RU" sz="2800" b="1" dirty="0" smtClean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Корпорация МСП</a:t>
            </a:r>
            <a:r>
              <a:rPr lang="ru-RU" sz="28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?</a:t>
            </a:r>
            <a:endParaRPr lang="ru-RU" sz="2800" b="1" dirty="0">
              <a:solidFill>
                <a:srgbClr val="4FCEFF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8E01591F-888E-9B52-8DD8-FDF696844671}"/>
              </a:ext>
            </a:extLst>
          </p:cNvPr>
          <p:cNvCxnSpPr>
            <a:cxnSpLocks/>
          </p:cNvCxnSpPr>
          <p:nvPr/>
        </p:nvCxnSpPr>
        <p:spPr>
          <a:xfrm>
            <a:off x="6161204" y="4354452"/>
            <a:ext cx="0" cy="96873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1945" y="4607754"/>
            <a:ext cx="1872369" cy="4171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445E710-F96D-300F-0374-6E276D7CB429}"/>
              </a:ext>
            </a:extLst>
          </p:cNvPr>
          <p:cNvSpPr txBox="1"/>
          <p:nvPr/>
        </p:nvSpPr>
        <p:spPr>
          <a:xfrm>
            <a:off x="382477" y="1111083"/>
            <a:ext cx="10548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44767"/>
            <a:r>
              <a:rPr lang="ru-RU" sz="2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Государственная организация,</a:t>
            </a:r>
            <a:br>
              <a:rPr lang="ru-RU" sz="2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</a:br>
            <a:r>
              <a:rPr lang="ru-RU" sz="2400" b="1" dirty="0" smtClean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которая </a:t>
            </a:r>
            <a:r>
              <a:rPr lang="ru-RU" sz="2400" b="1" dirty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занимается развитием малого и среднего </a:t>
            </a:r>
            <a:r>
              <a:rPr lang="ru-RU" sz="2400" b="1" dirty="0" smtClean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бизнеса</a:t>
            </a:r>
            <a:endParaRPr lang="ru-RU" sz="2400" b="1" dirty="0">
              <a:solidFill>
                <a:srgbClr val="4FCEFF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696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="" xmlns:a16="http://schemas.microsoft.com/office/drawing/2014/main" id="{16EF1956-6A2B-C71F-C239-97AB0FAD5F7F}"/>
              </a:ext>
            </a:extLst>
          </p:cNvPr>
          <p:cNvSpPr/>
          <p:nvPr/>
        </p:nvSpPr>
        <p:spPr>
          <a:xfrm>
            <a:off x="481014" y="1390549"/>
            <a:ext cx="3593446" cy="1788146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E05A1C6B-EA7C-6052-7765-86831F64F759}"/>
              </a:ext>
            </a:extLst>
          </p:cNvPr>
          <p:cNvSpPr/>
          <p:nvPr/>
        </p:nvSpPr>
        <p:spPr>
          <a:xfrm>
            <a:off x="4266630" y="1390549"/>
            <a:ext cx="3593446" cy="1788146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Rounded Rectangle 11">
            <a:extLst>
              <a:ext uri="{FF2B5EF4-FFF2-40B4-BE49-F238E27FC236}">
                <a16:creationId xmlns="" xmlns:a16="http://schemas.microsoft.com/office/drawing/2014/main" id="{11AE86F1-69CC-5A01-652A-8D2511B2C982}"/>
              </a:ext>
            </a:extLst>
          </p:cNvPr>
          <p:cNvSpPr/>
          <p:nvPr/>
        </p:nvSpPr>
        <p:spPr>
          <a:xfrm>
            <a:off x="8052246" y="1390549"/>
            <a:ext cx="3593446" cy="1788146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Rounded Rectangle 12">
            <a:extLst>
              <a:ext uri="{FF2B5EF4-FFF2-40B4-BE49-F238E27FC236}">
                <a16:creationId xmlns="" xmlns:a16="http://schemas.microsoft.com/office/drawing/2014/main" id="{BA610249-B652-FAAE-7264-6E5C179346DE}"/>
              </a:ext>
            </a:extLst>
          </p:cNvPr>
          <p:cNvSpPr/>
          <p:nvPr/>
        </p:nvSpPr>
        <p:spPr>
          <a:xfrm>
            <a:off x="481014" y="3373065"/>
            <a:ext cx="3593446" cy="1788146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="" xmlns:a16="http://schemas.microsoft.com/office/drawing/2014/main" id="{9C031C83-DDD6-BB8A-1E3A-833AAA5203A2}"/>
              </a:ext>
            </a:extLst>
          </p:cNvPr>
          <p:cNvSpPr/>
          <p:nvPr/>
        </p:nvSpPr>
        <p:spPr>
          <a:xfrm>
            <a:off x="4266630" y="3373065"/>
            <a:ext cx="3593446" cy="1788146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Rounded Rectangle 14">
            <a:extLst>
              <a:ext uri="{FF2B5EF4-FFF2-40B4-BE49-F238E27FC236}">
                <a16:creationId xmlns="" xmlns:a16="http://schemas.microsoft.com/office/drawing/2014/main" id="{E196603B-C155-4A7D-9B78-912A9F508B32}"/>
              </a:ext>
            </a:extLst>
          </p:cNvPr>
          <p:cNvSpPr/>
          <p:nvPr/>
        </p:nvSpPr>
        <p:spPr>
          <a:xfrm>
            <a:off x="8052246" y="3373065"/>
            <a:ext cx="3593446" cy="1788146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3725" name="Слайд think-cell" r:id="rId5" imgW="347" imgH="348" progId="">
              <p:embed/>
            </p:oleObj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355907" y="809298"/>
            <a:ext cx="1070235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 lang="ru-RU" sz="2200" spc="7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55334" y="5548033"/>
            <a:ext cx="7670747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2786">
              <a:buClr>
                <a:srgbClr val="84E0F7"/>
              </a:buClr>
              <a:buSzPct val="150000"/>
              <a:defRPr/>
            </a:pP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Все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меры поддержки в одном месте 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–</a:t>
            </a:r>
            <a:b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</a:b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на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Цифровой платформе </a:t>
            </a:r>
            <a:r>
              <a:rPr lang="ru-RU" sz="2800" b="1" u="sng" dirty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МСП.РФ </a:t>
            </a:r>
            <a:r>
              <a:rPr lang="en-US" sz="800" spc="7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800" spc="7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800" spc="7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800" spc="7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9CFAFD6-D9D2-87C9-499D-2BF8234A716A}"/>
              </a:ext>
            </a:extLst>
          </p:cNvPr>
          <p:cNvSpPr txBox="1"/>
          <p:nvPr/>
        </p:nvSpPr>
        <p:spPr>
          <a:xfrm>
            <a:off x="382477" y="354556"/>
            <a:ext cx="5713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Для того, чтобы </a:t>
            </a:r>
            <a:r>
              <a:rPr lang="ru-RU" sz="28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вы могли: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9222AA0-91F1-6535-6DC9-2E950AD586C3}"/>
              </a:ext>
            </a:extLst>
          </p:cNvPr>
          <p:cNvSpPr txBox="1"/>
          <p:nvPr/>
        </p:nvSpPr>
        <p:spPr>
          <a:xfrm>
            <a:off x="746816" y="1657695"/>
            <a:ext cx="2503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Получить льготные кредиты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51FB25BA-825D-78E1-CB88-B71678338ECB}"/>
              </a:ext>
            </a:extLst>
          </p:cNvPr>
          <p:cNvSpPr txBox="1"/>
          <p:nvPr/>
        </p:nvSpPr>
        <p:spPr>
          <a:xfrm>
            <a:off x="4603574" y="1657695"/>
            <a:ext cx="2503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786">
              <a:spcBef>
                <a:spcPts val="361"/>
              </a:spcBef>
              <a:buClr>
                <a:srgbClr val="84E0F7"/>
              </a:buClr>
              <a:buSzPct val="150000"/>
              <a:defRPr/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Получить под это обеспечение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D9868FC-E216-73E0-D346-74D6F5B2B3C3}"/>
              </a:ext>
            </a:extLst>
          </p:cNvPr>
          <p:cNvSpPr txBox="1"/>
          <p:nvPr/>
        </p:nvSpPr>
        <p:spPr>
          <a:xfrm>
            <a:off x="8389960" y="1657695"/>
            <a:ext cx="2503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786">
              <a:spcBef>
                <a:spcPts val="361"/>
              </a:spcBef>
              <a:buClr>
                <a:srgbClr val="84E0F7"/>
              </a:buClr>
              <a:buSzPct val="150000"/>
              <a:defRPr/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Взять в льготный лизинг оборудование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E81A86A-A923-FD1B-551F-F95E2D755A2F}"/>
              </a:ext>
            </a:extLst>
          </p:cNvPr>
          <p:cNvSpPr txBox="1"/>
          <p:nvPr/>
        </p:nvSpPr>
        <p:spPr>
          <a:xfrm>
            <a:off x="746816" y="3651301"/>
            <a:ext cx="2503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>
              <a:spcAft>
                <a:spcPts val="600"/>
              </a:spcAft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Найти новые рынки сбыта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75889E7-8CDD-8453-0A07-33B16C160A37}"/>
              </a:ext>
            </a:extLst>
          </p:cNvPr>
          <p:cNvSpPr txBox="1"/>
          <p:nvPr/>
        </p:nvSpPr>
        <p:spPr>
          <a:xfrm>
            <a:off x="4603574" y="3651301"/>
            <a:ext cx="2726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Решить локальные </a:t>
            </a:r>
          </a:p>
          <a:p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 системные проблемы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0CAF4081-368C-2399-B4C3-EF05AB4EFF14}"/>
              </a:ext>
            </a:extLst>
          </p:cNvPr>
          <p:cNvSpPr txBox="1"/>
          <p:nvPr/>
        </p:nvSpPr>
        <p:spPr>
          <a:xfrm>
            <a:off x="8389960" y="3651301"/>
            <a:ext cx="2503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786">
              <a:buClr>
                <a:srgbClr val="84E0F7"/>
              </a:buClr>
              <a:buSzPct val="150000"/>
              <a:defRPr/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Разобраться </a:t>
            </a:r>
          </a:p>
          <a:p>
            <a:pPr marR="2786">
              <a:buClr>
                <a:srgbClr val="84E0F7"/>
              </a:buClr>
              <a:buSzPct val="150000"/>
              <a:defRPr/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в требованиях банков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CD3E799-9F7E-EA0C-2D1D-ACF0E42D4631}"/>
              </a:ext>
            </a:extLst>
          </p:cNvPr>
          <p:cNvSpPr txBox="1"/>
          <p:nvPr/>
        </p:nvSpPr>
        <p:spPr>
          <a:xfrm>
            <a:off x="2827456" y="2198871"/>
            <a:ext cx="133802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2700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863B1080-C113-E082-8F7C-DA2E5B0E90AB}"/>
              </a:ext>
            </a:extLst>
          </p:cNvPr>
          <p:cNvSpPr txBox="1"/>
          <p:nvPr/>
        </p:nvSpPr>
        <p:spPr>
          <a:xfrm>
            <a:off x="6420903" y="2198871"/>
            <a:ext cx="15073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2700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BC22474E-58BC-11CD-9EC3-19313163FE6B}"/>
              </a:ext>
            </a:extLst>
          </p:cNvPr>
          <p:cNvSpPr txBox="1"/>
          <p:nvPr/>
        </p:nvSpPr>
        <p:spPr>
          <a:xfrm>
            <a:off x="10239492" y="2198871"/>
            <a:ext cx="15073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2700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5874FDDB-2228-9B08-418D-54AB0C977B5F}"/>
              </a:ext>
            </a:extLst>
          </p:cNvPr>
          <p:cNvSpPr txBox="1"/>
          <p:nvPr/>
        </p:nvSpPr>
        <p:spPr>
          <a:xfrm>
            <a:off x="2827457" y="4190293"/>
            <a:ext cx="14308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2700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B80BCD82-C420-3583-0848-93E012AD733C}"/>
              </a:ext>
            </a:extLst>
          </p:cNvPr>
          <p:cNvSpPr txBox="1"/>
          <p:nvPr/>
        </p:nvSpPr>
        <p:spPr>
          <a:xfrm>
            <a:off x="6420903" y="4190293"/>
            <a:ext cx="15073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2700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2B582B2A-B96B-299D-BC71-F6554FE3E44C}"/>
              </a:ext>
            </a:extLst>
          </p:cNvPr>
          <p:cNvSpPr txBox="1"/>
          <p:nvPr/>
        </p:nvSpPr>
        <p:spPr>
          <a:xfrm>
            <a:off x="10239492" y="4190293"/>
            <a:ext cx="15073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2700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06</a:t>
            </a:r>
          </a:p>
        </p:txBody>
      </p:sp>
      <p:pic>
        <p:nvPicPr>
          <p:cNvPr id="37" name="Graphic 36">
            <a:extLst>
              <a:ext uri="{FF2B5EF4-FFF2-40B4-BE49-F238E27FC236}">
                <a16:creationId xmlns="" xmlns:a16="http://schemas.microsoft.com/office/drawing/2014/main" id="{59E88185-0033-D521-C8E4-FE94C8C94DE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 b="24850"/>
          <a:stretch/>
        </p:blipFill>
        <p:spPr>
          <a:xfrm>
            <a:off x="9809997" y="6008754"/>
            <a:ext cx="468804" cy="352308"/>
          </a:xfrm>
          <a:prstGeom prst="rect">
            <a:avLst/>
          </a:prstGeom>
        </p:spPr>
      </p:pic>
      <p:pic>
        <p:nvPicPr>
          <p:cNvPr id="51" name="Рисунок 61">
            <a:extLst>
              <a:ext uri="{FF2B5EF4-FFF2-40B4-BE49-F238E27FC236}">
                <a16:creationId xmlns="" xmlns:a16="http://schemas.microsoft.com/office/drawing/2014/main" id="{ED2A8417-2BC5-887B-EC92-40F89A41BEF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01479" y="476250"/>
            <a:ext cx="572813" cy="29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27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="" xmlns:a16="http://schemas.microsoft.com/office/drawing/2014/main" id="{16EF1956-6A2B-C71F-C239-97AB0FAD5F7F}"/>
              </a:ext>
            </a:extLst>
          </p:cNvPr>
          <p:cNvSpPr/>
          <p:nvPr/>
        </p:nvSpPr>
        <p:spPr>
          <a:xfrm>
            <a:off x="481014" y="1258029"/>
            <a:ext cx="5359624" cy="1325768"/>
          </a:xfrm>
          <a:prstGeom prst="roundRect">
            <a:avLst>
              <a:gd name="adj" fmla="val 11323"/>
            </a:avLst>
          </a:prstGeom>
          <a:solidFill>
            <a:srgbClr val="4FC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Rounded Rectangle 11">
            <a:extLst>
              <a:ext uri="{FF2B5EF4-FFF2-40B4-BE49-F238E27FC236}">
                <a16:creationId xmlns="" xmlns:a16="http://schemas.microsoft.com/office/drawing/2014/main" id="{11AE86F1-69CC-5A01-652A-8D2511B2C982}"/>
              </a:ext>
            </a:extLst>
          </p:cNvPr>
          <p:cNvSpPr/>
          <p:nvPr/>
        </p:nvSpPr>
        <p:spPr>
          <a:xfrm>
            <a:off x="6351364" y="1258029"/>
            <a:ext cx="5294328" cy="1325768"/>
          </a:xfrm>
          <a:prstGeom prst="roundRect">
            <a:avLst>
              <a:gd name="adj" fmla="val 11323"/>
            </a:avLst>
          </a:prstGeom>
          <a:solidFill>
            <a:srgbClr val="4FC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5773" name="Слайд think-cell" r:id="rId5" imgW="347" imgH="348" progId="">
              <p:embed/>
            </p:oleObj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9CFAFD6-D9D2-87C9-499D-2BF8234A716A}"/>
              </a:ext>
            </a:extLst>
          </p:cNvPr>
          <p:cNvSpPr txBox="1"/>
          <p:nvPr/>
        </p:nvSpPr>
        <p:spPr>
          <a:xfrm>
            <a:off x="382477" y="354556"/>
            <a:ext cx="5713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Льготные кредиты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9222AA0-91F1-6535-6DC9-2E950AD586C3}"/>
              </a:ext>
            </a:extLst>
          </p:cNvPr>
          <p:cNvSpPr txBox="1"/>
          <p:nvPr/>
        </p:nvSpPr>
        <p:spPr>
          <a:xfrm>
            <a:off x="746816" y="1525175"/>
            <a:ext cx="2503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Госпрограмма «ПСК»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D9868FC-E216-73E0-D346-74D6F5B2B3C3}"/>
              </a:ext>
            </a:extLst>
          </p:cNvPr>
          <p:cNvSpPr txBox="1"/>
          <p:nvPr/>
        </p:nvSpPr>
        <p:spPr>
          <a:xfrm>
            <a:off x="6685847" y="1525175"/>
            <a:ext cx="2503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786" lvl="0">
              <a:spcBef>
                <a:spcPts val="361"/>
              </a:spcBef>
              <a:buClr>
                <a:srgbClr val="84E0F7"/>
              </a:buClr>
              <a:buSzPct val="150000"/>
              <a:defRPr/>
            </a:pPr>
            <a:r>
              <a:rPr lang="ru-RU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Госпрограмма «1764»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CD3E799-9F7E-EA0C-2D1D-ACF0E42D4631}"/>
              </a:ext>
            </a:extLst>
          </p:cNvPr>
          <p:cNvSpPr txBox="1"/>
          <p:nvPr/>
        </p:nvSpPr>
        <p:spPr>
          <a:xfrm>
            <a:off x="3583915" y="1634089"/>
            <a:ext cx="266448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ПСК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BC22474E-58BC-11CD-9EC3-19313163FE6B}"/>
              </a:ext>
            </a:extLst>
          </p:cNvPr>
          <p:cNvSpPr txBox="1"/>
          <p:nvPr/>
        </p:nvSpPr>
        <p:spPr>
          <a:xfrm>
            <a:off x="9351301" y="1634089"/>
            <a:ext cx="24038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1764</a:t>
            </a:r>
          </a:p>
        </p:txBody>
      </p:sp>
      <p:pic>
        <p:nvPicPr>
          <p:cNvPr id="59" name="Рисунок 58">
            <a:extLst>
              <a:ext uri="{FF2B5EF4-FFF2-40B4-BE49-F238E27FC236}">
                <a16:creationId xmlns="" xmlns:a16="http://schemas.microsoft.com/office/drawing/2014/main" id="{4784DF0D-E9E9-9445-A0ED-50461945F9A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15" t="24187" r="6517" b="22612"/>
          <a:stretch/>
        </p:blipFill>
        <p:spPr>
          <a:xfrm>
            <a:off x="8371327" y="497806"/>
            <a:ext cx="1143957" cy="278956"/>
          </a:xfrm>
          <a:prstGeom prst="rect">
            <a:avLst/>
          </a:prstGeom>
        </p:spPr>
      </p:pic>
      <p:sp>
        <p:nvSpPr>
          <p:cNvPr id="23" name="Прямоугольник 1">
            <a:extLst>
              <a:ext uri="{FF2B5EF4-FFF2-40B4-BE49-F238E27FC236}">
                <a16:creationId xmlns="" xmlns:a16="http://schemas.microsoft.com/office/drawing/2014/main" id="{0109FA99-538F-903F-BCDA-2F17BE08EDE7}"/>
              </a:ext>
            </a:extLst>
          </p:cNvPr>
          <p:cNvSpPr/>
          <p:nvPr/>
        </p:nvSpPr>
        <p:spPr>
          <a:xfrm>
            <a:off x="2222587" y="3014930"/>
            <a:ext cx="2706190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</a:t>
            </a: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– </a:t>
            </a:r>
            <a:r>
              <a:rPr lang="en-US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2</a:t>
            </a: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млрд </a:t>
            </a:r>
            <a:r>
              <a:rPr lang="ru-RU" sz="3600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₽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95640381-6A73-0281-7652-66603735F9A8}"/>
              </a:ext>
            </a:extLst>
          </p:cNvPr>
          <p:cNvSpPr/>
          <p:nvPr/>
        </p:nvSpPr>
        <p:spPr>
          <a:xfrm>
            <a:off x="2222587" y="5038528"/>
            <a:ext cx="246715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15% 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средний бизнес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36" name="Прямоугольник 36">
            <a:extLst>
              <a:ext uri="{FF2B5EF4-FFF2-40B4-BE49-F238E27FC236}">
                <a16:creationId xmlns="" xmlns:a16="http://schemas.microsoft.com/office/drawing/2014/main" id="{BC6DE7C9-5C51-E1C4-1301-B1A8E0C506EE}"/>
              </a:ext>
            </a:extLst>
          </p:cNvPr>
          <p:cNvSpPr/>
          <p:nvPr/>
        </p:nvSpPr>
        <p:spPr>
          <a:xfrm>
            <a:off x="585038" y="4644462"/>
            <a:ext cx="13892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Ставка, до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38" name="Прямоугольник 38">
            <a:extLst>
              <a:ext uri="{FF2B5EF4-FFF2-40B4-BE49-F238E27FC236}">
                <a16:creationId xmlns="" xmlns:a16="http://schemas.microsoft.com/office/drawing/2014/main" id="{D8FF1E59-0782-5A01-2FF4-8C48E1710F5D}"/>
              </a:ext>
            </a:extLst>
          </p:cNvPr>
          <p:cNvSpPr/>
          <p:nvPr/>
        </p:nvSpPr>
        <p:spPr>
          <a:xfrm>
            <a:off x="2222587" y="5701697"/>
            <a:ext cx="94231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инвестиционные, оборотные, 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развитие </a:t>
            </a: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предпринимательской деятельности и рефинансирование </a:t>
            </a:r>
          </a:p>
        </p:txBody>
      </p:sp>
      <p:sp>
        <p:nvSpPr>
          <p:cNvPr id="39" name="Прямоугольник 39">
            <a:extLst>
              <a:ext uri="{FF2B5EF4-FFF2-40B4-BE49-F238E27FC236}">
                <a16:creationId xmlns="" xmlns:a16="http://schemas.microsoft.com/office/drawing/2014/main" id="{E971229F-1607-A402-1B85-F5DDA21CF710}"/>
              </a:ext>
            </a:extLst>
          </p:cNvPr>
          <p:cNvSpPr/>
          <p:nvPr/>
        </p:nvSpPr>
        <p:spPr>
          <a:xfrm>
            <a:off x="585038" y="5717085"/>
            <a:ext cx="13892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Цели</a:t>
            </a:r>
          </a:p>
        </p:txBody>
      </p:sp>
      <p:sp>
        <p:nvSpPr>
          <p:cNvPr id="40" name="Прямоугольник 42">
            <a:extLst>
              <a:ext uri="{FF2B5EF4-FFF2-40B4-BE49-F238E27FC236}">
                <a16:creationId xmlns="" xmlns:a16="http://schemas.microsoft.com/office/drawing/2014/main" id="{3AE205CE-E8E1-1242-5E10-E1334A5D2BEC}"/>
              </a:ext>
            </a:extLst>
          </p:cNvPr>
          <p:cNvSpPr/>
          <p:nvPr/>
        </p:nvSpPr>
        <p:spPr>
          <a:xfrm>
            <a:off x="7096853" y="3012829"/>
            <a:ext cx="3977371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0,5 млн </a:t>
            </a: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– </a:t>
            </a:r>
            <a:r>
              <a:rPr lang="en-US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2</a:t>
            </a: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млрд </a:t>
            </a:r>
            <a:r>
              <a:rPr lang="ru-RU" sz="3600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₽</a:t>
            </a:r>
            <a:endParaRPr lang="ru-RU" sz="36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42" name="Прямоугольник 46">
            <a:extLst>
              <a:ext uri="{FF2B5EF4-FFF2-40B4-BE49-F238E27FC236}">
                <a16:creationId xmlns="" xmlns:a16="http://schemas.microsoft.com/office/drawing/2014/main" id="{DCDF0420-4594-314A-8FAD-A1F70D7EDD13}"/>
              </a:ext>
            </a:extLst>
          </p:cNvPr>
          <p:cNvSpPr/>
          <p:nvPr/>
        </p:nvSpPr>
        <p:spPr>
          <a:xfrm>
            <a:off x="7096853" y="4444083"/>
            <a:ext cx="2957860" cy="540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12,25%</a:t>
            </a:r>
            <a:endParaRPr lang="ru-RU" sz="36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45" name="Прямоугольник 43">
            <a:extLst>
              <a:ext uri="{FF2B5EF4-FFF2-40B4-BE49-F238E27FC236}">
                <a16:creationId xmlns="" xmlns:a16="http://schemas.microsoft.com/office/drawing/2014/main" id="{74A2617E-CA5F-5B3D-85E9-76786FEE3E9A}"/>
              </a:ext>
            </a:extLst>
          </p:cNvPr>
          <p:cNvSpPr/>
          <p:nvPr/>
        </p:nvSpPr>
        <p:spPr>
          <a:xfrm>
            <a:off x="2222587" y="4430782"/>
            <a:ext cx="1697901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16% 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малый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46" name="Прямоугольник 51">
            <a:extLst>
              <a:ext uri="{FF2B5EF4-FFF2-40B4-BE49-F238E27FC236}">
                <a16:creationId xmlns="" xmlns:a16="http://schemas.microsoft.com/office/drawing/2014/main" id="{492B753B-4088-0FD0-0DEA-1A9C5FE2FA6E}"/>
              </a:ext>
            </a:extLst>
          </p:cNvPr>
          <p:cNvSpPr/>
          <p:nvPr/>
        </p:nvSpPr>
        <p:spPr>
          <a:xfrm>
            <a:off x="2222587" y="3823037"/>
            <a:ext cx="2069797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16,5% 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микро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="" xmlns:a16="http://schemas.microsoft.com/office/drawing/2014/main" id="{AECDB25E-B301-4D52-E4EB-28FD2713DD09}"/>
              </a:ext>
            </a:extLst>
          </p:cNvPr>
          <p:cNvCxnSpPr>
            <a:cxnSpLocks/>
          </p:cNvCxnSpPr>
          <p:nvPr/>
        </p:nvCxnSpPr>
        <p:spPr>
          <a:xfrm flipH="1">
            <a:off x="2301735" y="4360143"/>
            <a:ext cx="3194504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="" xmlns:a16="http://schemas.microsoft.com/office/drawing/2014/main" id="{517EDA1D-3602-B1A1-6C16-33AC1717D3FF}"/>
              </a:ext>
            </a:extLst>
          </p:cNvPr>
          <p:cNvCxnSpPr>
            <a:cxnSpLocks/>
          </p:cNvCxnSpPr>
          <p:nvPr/>
        </p:nvCxnSpPr>
        <p:spPr>
          <a:xfrm flipH="1">
            <a:off x="2301735" y="4973921"/>
            <a:ext cx="3194504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Рисунок 61">
            <a:extLst>
              <a:ext uri="{FF2B5EF4-FFF2-40B4-BE49-F238E27FC236}">
                <a16:creationId xmlns="" xmlns:a16="http://schemas.microsoft.com/office/drawing/2014/main" id="{ED2A8417-2BC5-887B-EC92-40F89A41BEF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01479" y="476250"/>
            <a:ext cx="572813" cy="299463"/>
          </a:xfrm>
          <a:prstGeom prst="rect">
            <a:avLst/>
          </a:prstGeom>
        </p:spPr>
      </p:pic>
      <p:sp>
        <p:nvSpPr>
          <p:cNvPr id="50" name="Прямоугольник 39">
            <a:extLst>
              <a:ext uri="{FF2B5EF4-FFF2-40B4-BE49-F238E27FC236}">
                <a16:creationId xmlns="" xmlns:a16="http://schemas.microsoft.com/office/drawing/2014/main" id="{3762184E-8CBD-E958-A988-A428DC0226BB}"/>
              </a:ext>
            </a:extLst>
          </p:cNvPr>
          <p:cNvSpPr/>
          <p:nvPr/>
        </p:nvSpPr>
        <p:spPr>
          <a:xfrm>
            <a:off x="585038" y="3239858"/>
            <a:ext cx="14601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rgbClr val="7F7F7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Сумма кредита</a:t>
            </a:r>
            <a:endParaRPr lang="ru-RU" sz="1200" b="1" dirty="0">
              <a:solidFill>
                <a:srgbClr val="7F7F7F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cxnSp>
        <p:nvCxnSpPr>
          <p:cNvPr id="51" name="Straight Connector 65">
            <a:extLst>
              <a:ext uri="{FF2B5EF4-FFF2-40B4-BE49-F238E27FC236}">
                <a16:creationId xmlns="" xmlns:a16="http://schemas.microsoft.com/office/drawing/2014/main" id="{749F5404-4E0D-36F6-3563-98CB0CC78CC5}"/>
              </a:ext>
            </a:extLst>
          </p:cNvPr>
          <p:cNvCxnSpPr>
            <a:cxnSpLocks/>
          </p:cNvCxnSpPr>
          <p:nvPr/>
        </p:nvCxnSpPr>
        <p:spPr>
          <a:xfrm flipH="1">
            <a:off x="479425" y="3624499"/>
            <a:ext cx="11166267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65">
            <a:extLst>
              <a:ext uri="{FF2B5EF4-FFF2-40B4-BE49-F238E27FC236}">
                <a16:creationId xmlns="" xmlns:a16="http://schemas.microsoft.com/office/drawing/2014/main" id="{749F5404-4E0D-36F6-3563-98CB0CC78CC5}"/>
              </a:ext>
            </a:extLst>
          </p:cNvPr>
          <p:cNvCxnSpPr>
            <a:cxnSpLocks/>
          </p:cNvCxnSpPr>
          <p:nvPr/>
        </p:nvCxnSpPr>
        <p:spPr>
          <a:xfrm flipH="1">
            <a:off x="479425" y="5574059"/>
            <a:ext cx="11166267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8713156" y="4275130"/>
            <a:ext cx="151336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микро</a:t>
            </a:r>
          </a:p>
          <a:p>
            <a:pPr lvl="0">
              <a:defRPr/>
            </a:pP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малый</a:t>
            </a:r>
          </a:p>
          <a:p>
            <a:pPr lvl="0">
              <a:defRPr/>
            </a:pP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средний бизнес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4169" y="400028"/>
            <a:ext cx="1210327" cy="42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6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="" xmlns:a16="http://schemas.microsoft.com/office/drawing/2014/main" id="{16EF1956-6A2B-C71F-C239-97AB0FAD5F7F}"/>
              </a:ext>
            </a:extLst>
          </p:cNvPr>
          <p:cNvSpPr/>
          <p:nvPr/>
        </p:nvSpPr>
        <p:spPr>
          <a:xfrm>
            <a:off x="481014" y="1258029"/>
            <a:ext cx="5359624" cy="1325768"/>
          </a:xfrm>
          <a:prstGeom prst="roundRect">
            <a:avLst>
              <a:gd name="adj" fmla="val 11323"/>
            </a:avLst>
          </a:prstGeom>
          <a:solidFill>
            <a:srgbClr val="4FC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Rounded Rectangle 11">
            <a:extLst>
              <a:ext uri="{FF2B5EF4-FFF2-40B4-BE49-F238E27FC236}">
                <a16:creationId xmlns="" xmlns:a16="http://schemas.microsoft.com/office/drawing/2014/main" id="{11AE86F1-69CC-5A01-652A-8D2511B2C982}"/>
              </a:ext>
            </a:extLst>
          </p:cNvPr>
          <p:cNvSpPr/>
          <p:nvPr/>
        </p:nvSpPr>
        <p:spPr>
          <a:xfrm>
            <a:off x="6351364" y="1258029"/>
            <a:ext cx="5294328" cy="1325768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6797" name="Слайд think-cell" r:id="rId5" imgW="347" imgH="348" progId="">
              <p:embed/>
            </p:oleObj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9CFAFD6-D9D2-87C9-499D-2BF8234A716A}"/>
              </a:ext>
            </a:extLst>
          </p:cNvPr>
          <p:cNvSpPr txBox="1"/>
          <p:nvPr/>
        </p:nvSpPr>
        <p:spPr>
          <a:xfrm>
            <a:off x="382478" y="354556"/>
            <a:ext cx="8231436" cy="549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ru-RU" sz="28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Льготные кредиты для приоритетных отраслей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9222AA0-91F1-6535-6DC9-2E950AD586C3}"/>
              </a:ext>
            </a:extLst>
          </p:cNvPr>
          <p:cNvSpPr txBox="1"/>
          <p:nvPr/>
        </p:nvSpPr>
        <p:spPr>
          <a:xfrm>
            <a:off x="746816" y="1525175"/>
            <a:ext cx="2503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216">
              <a:buClr>
                <a:schemeClr val="tx2"/>
              </a:buClr>
              <a:defRPr/>
            </a:pPr>
            <a:r>
              <a:rPr lang="ru-RU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«1764» + «ПСК»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D9868FC-E216-73E0-D346-74D6F5B2B3C3}"/>
              </a:ext>
            </a:extLst>
          </p:cNvPr>
          <p:cNvSpPr txBox="1"/>
          <p:nvPr/>
        </p:nvSpPr>
        <p:spPr>
          <a:xfrm>
            <a:off x="6685846" y="1525175"/>
            <a:ext cx="3968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216">
              <a:buClr>
                <a:schemeClr val="tx2"/>
              </a:buClr>
              <a:defRPr/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«</a:t>
            </a:r>
            <a:r>
              <a:rPr lang="ru-RU" b="1" dirty="0" smtClean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Взлет – от </a:t>
            </a: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стартапа до IPO»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CD3E799-9F7E-EA0C-2D1D-ACF0E42D4631}"/>
              </a:ext>
            </a:extLst>
          </p:cNvPr>
          <p:cNvSpPr txBox="1"/>
          <p:nvPr/>
        </p:nvSpPr>
        <p:spPr>
          <a:xfrm>
            <a:off x="1132265" y="1634089"/>
            <a:ext cx="508276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ПСК+1764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BC22474E-58BC-11CD-9EC3-19313163FE6B}"/>
              </a:ext>
            </a:extLst>
          </p:cNvPr>
          <p:cNvSpPr txBox="1"/>
          <p:nvPr/>
        </p:nvSpPr>
        <p:spPr>
          <a:xfrm>
            <a:off x="9907893" y="1634089"/>
            <a:ext cx="24038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I</a:t>
            </a:r>
            <a:r>
              <a:rPr lang="en-GB" sz="78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PO</a:t>
            </a:r>
            <a:endParaRPr lang="ru-RU" sz="7800" b="1" dirty="0">
              <a:ln w="15875">
                <a:solidFill>
                  <a:schemeClr val="bg1">
                    <a:alpha val="65000"/>
                  </a:schemeClr>
                </a:solidFill>
              </a:ln>
              <a:noFill/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11" name="Прямоугольник 3">
            <a:extLst>
              <a:ext uri="{FF2B5EF4-FFF2-40B4-BE49-F238E27FC236}">
                <a16:creationId xmlns="" xmlns:a16="http://schemas.microsoft.com/office/drawing/2014/main" id="{CF459221-D490-BE8C-0EE4-EDBCB80B80AB}"/>
              </a:ext>
            </a:extLst>
          </p:cNvPr>
          <p:cNvSpPr/>
          <p:nvPr/>
        </p:nvSpPr>
        <p:spPr>
          <a:xfrm>
            <a:off x="602622" y="2979345"/>
            <a:ext cx="10951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Отрасли</a:t>
            </a:r>
          </a:p>
        </p:txBody>
      </p:sp>
      <p:sp>
        <p:nvSpPr>
          <p:cNvPr id="13" name="Прямоугольник 3">
            <a:extLst>
              <a:ext uri="{FF2B5EF4-FFF2-40B4-BE49-F238E27FC236}">
                <a16:creationId xmlns="" xmlns:a16="http://schemas.microsoft.com/office/drawing/2014/main" id="{8DFF7CE3-D3DA-F03A-FD48-1AD32970B798}"/>
              </a:ext>
            </a:extLst>
          </p:cNvPr>
          <p:cNvSpPr/>
          <p:nvPr/>
        </p:nvSpPr>
        <p:spPr>
          <a:xfrm>
            <a:off x="2221861" y="2979345"/>
            <a:ext cx="40969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обрабатывающее производство 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/ логистика*/ </a:t>
            </a: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гостиничный бизнес </a:t>
            </a:r>
            <a:r>
              <a:rPr lang="en-US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/</a:t>
            </a: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деятельность профессиональная, научная и техническая </a:t>
            </a:r>
          </a:p>
        </p:txBody>
      </p:sp>
      <p:sp>
        <p:nvSpPr>
          <p:cNvPr id="15" name="Прямоугольник 3">
            <a:extLst>
              <a:ext uri="{FF2B5EF4-FFF2-40B4-BE49-F238E27FC236}">
                <a16:creationId xmlns="" xmlns:a16="http://schemas.microsoft.com/office/drawing/2014/main" id="{CE580164-F445-4F37-93B3-FF0DE07CAB46}"/>
              </a:ext>
            </a:extLst>
          </p:cNvPr>
          <p:cNvSpPr/>
          <p:nvPr/>
        </p:nvSpPr>
        <p:spPr>
          <a:xfrm>
            <a:off x="6695215" y="2979345"/>
            <a:ext cx="48330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высокотехнологичные инновационные </a:t>
            </a: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компании</a:t>
            </a:r>
          </a:p>
        </p:txBody>
      </p:sp>
      <p:sp>
        <p:nvSpPr>
          <p:cNvPr id="17" name="Прямоугольник 1">
            <a:extLst>
              <a:ext uri="{FF2B5EF4-FFF2-40B4-BE49-F238E27FC236}">
                <a16:creationId xmlns="" xmlns:a16="http://schemas.microsoft.com/office/drawing/2014/main" id="{30674D46-207C-AD2F-B1EE-73D1ACFAFE9A}"/>
              </a:ext>
            </a:extLst>
          </p:cNvPr>
          <p:cNvSpPr/>
          <p:nvPr/>
        </p:nvSpPr>
        <p:spPr>
          <a:xfrm>
            <a:off x="2222587" y="4117584"/>
            <a:ext cx="3861955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defRPr/>
            </a:pPr>
            <a:r>
              <a:rPr lang="ru-RU" sz="3600" b="1" dirty="0" smtClean="0">
                <a:solidFill>
                  <a:srgbClr val="191919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50 млн </a:t>
            </a:r>
            <a:r>
              <a:rPr lang="ru-RU" sz="3600" b="1" dirty="0">
                <a:solidFill>
                  <a:srgbClr val="191919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– </a:t>
            </a:r>
            <a:r>
              <a:rPr lang="en-US" sz="3600" b="1" dirty="0">
                <a:solidFill>
                  <a:srgbClr val="191919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2</a:t>
            </a:r>
            <a:r>
              <a:rPr lang="ru-RU" sz="3600" b="1" dirty="0">
                <a:solidFill>
                  <a:srgbClr val="191919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млрд </a:t>
            </a:r>
            <a:r>
              <a:rPr lang="ru-RU" sz="3600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₽</a:t>
            </a:r>
            <a:endParaRPr lang="ru-RU" sz="3600" b="1" dirty="0">
              <a:solidFill>
                <a:srgbClr val="191919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19" name="Прямоугольник 3">
            <a:extLst>
              <a:ext uri="{FF2B5EF4-FFF2-40B4-BE49-F238E27FC236}">
                <a16:creationId xmlns="" xmlns:a16="http://schemas.microsoft.com/office/drawing/2014/main" id="{EB1E5E71-4415-2144-5557-C462227212F6}"/>
              </a:ext>
            </a:extLst>
          </p:cNvPr>
          <p:cNvSpPr/>
          <p:nvPr/>
        </p:nvSpPr>
        <p:spPr>
          <a:xfrm>
            <a:off x="584262" y="4340775"/>
            <a:ext cx="1390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Сумма кредита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22" name="Прямоугольник 36">
            <a:extLst>
              <a:ext uri="{FF2B5EF4-FFF2-40B4-BE49-F238E27FC236}">
                <a16:creationId xmlns="" xmlns:a16="http://schemas.microsoft.com/office/drawing/2014/main" id="{F5C7D09B-758A-7410-F105-556722F0EF36}"/>
              </a:ext>
            </a:extLst>
          </p:cNvPr>
          <p:cNvSpPr/>
          <p:nvPr/>
        </p:nvSpPr>
        <p:spPr>
          <a:xfrm>
            <a:off x="602622" y="5274502"/>
            <a:ext cx="1239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Ставка</a:t>
            </a:r>
          </a:p>
        </p:txBody>
      </p:sp>
      <p:sp>
        <p:nvSpPr>
          <p:cNvPr id="24" name="Прямоугольник 38">
            <a:extLst>
              <a:ext uri="{FF2B5EF4-FFF2-40B4-BE49-F238E27FC236}">
                <a16:creationId xmlns="" xmlns:a16="http://schemas.microsoft.com/office/drawing/2014/main" id="{840B3C36-1EFA-2FD3-A53D-226B11B8144C}"/>
              </a:ext>
            </a:extLst>
          </p:cNvPr>
          <p:cNvSpPr/>
          <p:nvPr/>
        </p:nvSpPr>
        <p:spPr>
          <a:xfrm>
            <a:off x="2222587" y="6129104"/>
            <a:ext cx="34278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инвестиционные</a:t>
            </a:r>
          </a:p>
        </p:txBody>
      </p:sp>
      <p:sp>
        <p:nvSpPr>
          <p:cNvPr id="28" name="Прямоугольник 39">
            <a:extLst>
              <a:ext uri="{FF2B5EF4-FFF2-40B4-BE49-F238E27FC236}">
                <a16:creationId xmlns="" xmlns:a16="http://schemas.microsoft.com/office/drawing/2014/main" id="{F53A4FEB-4A8F-CEC4-07C0-535E03AB215A}"/>
              </a:ext>
            </a:extLst>
          </p:cNvPr>
          <p:cNvSpPr/>
          <p:nvPr/>
        </p:nvSpPr>
        <p:spPr>
          <a:xfrm>
            <a:off x="602622" y="6129104"/>
            <a:ext cx="1239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Цели</a:t>
            </a:r>
          </a:p>
        </p:txBody>
      </p:sp>
      <p:sp>
        <p:nvSpPr>
          <p:cNvPr id="31" name="Прямоугольник 42">
            <a:extLst>
              <a:ext uri="{FF2B5EF4-FFF2-40B4-BE49-F238E27FC236}">
                <a16:creationId xmlns="" xmlns:a16="http://schemas.microsoft.com/office/drawing/2014/main" id="{54C883DE-9D67-1A09-9AE5-867C9ED921E5}"/>
              </a:ext>
            </a:extLst>
          </p:cNvPr>
          <p:cNvSpPr/>
          <p:nvPr/>
        </p:nvSpPr>
        <p:spPr>
          <a:xfrm>
            <a:off x="6695215" y="4115483"/>
            <a:ext cx="3026791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b="1" dirty="0">
                <a:solidFill>
                  <a:srgbClr val="191919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</a:t>
            </a:r>
            <a:r>
              <a:rPr lang="ru-RU" sz="3600" b="1" dirty="0" smtClean="0">
                <a:solidFill>
                  <a:srgbClr val="191919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  <a:r>
              <a:rPr lang="ru-RU" sz="3600" b="1" dirty="0">
                <a:solidFill>
                  <a:srgbClr val="191919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– 500 млн </a:t>
            </a:r>
            <a:r>
              <a:rPr lang="ru-RU" sz="3600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₽</a:t>
            </a:r>
            <a:endParaRPr lang="ru-RU" sz="3600" b="1" dirty="0">
              <a:solidFill>
                <a:srgbClr val="191919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33" name="Прямоугольник 46">
            <a:extLst>
              <a:ext uri="{FF2B5EF4-FFF2-40B4-BE49-F238E27FC236}">
                <a16:creationId xmlns="" xmlns:a16="http://schemas.microsoft.com/office/drawing/2014/main" id="{4EB258FB-80EC-72EC-4950-55712C27799A}"/>
              </a:ext>
            </a:extLst>
          </p:cNvPr>
          <p:cNvSpPr/>
          <p:nvPr/>
        </p:nvSpPr>
        <p:spPr>
          <a:xfrm>
            <a:off x="6695215" y="5168555"/>
            <a:ext cx="9687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3</a:t>
            </a: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%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  <a:p>
            <a:pPr lvl="0">
              <a:lnSpc>
                <a:spcPct val="80000"/>
              </a:lnSpc>
              <a:defRPr/>
            </a:pP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49" name="Прямоугольник 43">
            <a:extLst>
              <a:ext uri="{FF2B5EF4-FFF2-40B4-BE49-F238E27FC236}">
                <a16:creationId xmlns="" xmlns:a16="http://schemas.microsoft.com/office/drawing/2014/main" id="{5D23D2CB-2510-3756-8A53-42080B92A197}"/>
              </a:ext>
            </a:extLst>
          </p:cNvPr>
          <p:cNvSpPr/>
          <p:nvPr/>
        </p:nvSpPr>
        <p:spPr>
          <a:xfrm>
            <a:off x="2222587" y="5461246"/>
            <a:ext cx="266431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7</a:t>
            </a: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,5</a:t>
            </a: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% 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средний бизнес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50" name="Прямоугольник 51">
            <a:extLst>
              <a:ext uri="{FF2B5EF4-FFF2-40B4-BE49-F238E27FC236}">
                <a16:creationId xmlns="" xmlns:a16="http://schemas.microsoft.com/office/drawing/2014/main" id="{1C22CB8B-2294-0A7E-A6A4-0A183B46BB59}"/>
              </a:ext>
            </a:extLst>
          </p:cNvPr>
          <p:cNvSpPr/>
          <p:nvPr/>
        </p:nvSpPr>
        <p:spPr>
          <a:xfrm>
            <a:off x="2222587" y="4814081"/>
            <a:ext cx="222528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9% 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микро</a:t>
            </a:r>
            <a:r>
              <a:rPr lang="en-GB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  <a:r>
              <a:rPr lang="en-GB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/ 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малый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38" name="Прямоугольник 38">
            <a:extLst>
              <a:ext uri="{FF2B5EF4-FFF2-40B4-BE49-F238E27FC236}">
                <a16:creationId xmlns="" xmlns:a16="http://schemas.microsoft.com/office/drawing/2014/main" id="{4CB10ADB-1938-9ACE-A7D8-6513E53B56DF}"/>
              </a:ext>
            </a:extLst>
          </p:cNvPr>
          <p:cNvSpPr/>
          <p:nvPr/>
        </p:nvSpPr>
        <p:spPr>
          <a:xfrm>
            <a:off x="2221861" y="3657440"/>
            <a:ext cx="342858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PT Root UI" panose="020B0303020202020204" pitchFamily="34" charset="-52"/>
                <a:ea typeface="PT Root UI" panose="020B0303020202020204" pitchFamily="34" charset="-52"/>
                <a:cs typeface="Segoe UI Semibold" panose="020B0702040204020203" pitchFamily="34" charset="0"/>
              </a:rPr>
              <a:t>*только для СКФО и 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  <a:latin typeface="PT Root UI" panose="020B0303020202020204" pitchFamily="34" charset="-52"/>
                <a:ea typeface="PT Root UI" panose="020B0303020202020204" pitchFamily="34" charset="-52"/>
                <a:cs typeface="Segoe UI Semibold" panose="020B0702040204020203" pitchFamily="34" charset="0"/>
              </a:rPr>
              <a:t>ДФО,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PT Root UI" panose="020B0303020202020204" pitchFamily="34" charset="-52"/>
                <a:ea typeface="PT Root UI" panose="020B0303020202020204" pitchFamily="34" charset="-52"/>
                <a:cs typeface="Segoe UI Semibold" panose="020B0702040204020203" pitchFamily="34" charset="0"/>
              </a:rPr>
              <a:t>Республики Крым и г. Севастополя </a:t>
            </a:r>
          </a:p>
        </p:txBody>
      </p:sp>
      <p:pic>
        <p:nvPicPr>
          <p:cNvPr id="45" name="Рисунок 61">
            <a:extLst>
              <a:ext uri="{FF2B5EF4-FFF2-40B4-BE49-F238E27FC236}">
                <a16:creationId xmlns="" xmlns:a16="http://schemas.microsoft.com/office/drawing/2014/main" id="{ED2A8417-2BC5-887B-EC92-40F89A41BEF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01479" y="476250"/>
            <a:ext cx="572813" cy="299463"/>
          </a:xfrm>
          <a:prstGeom prst="rect">
            <a:avLst/>
          </a:prstGeom>
        </p:spPr>
      </p:pic>
      <p:cxnSp>
        <p:nvCxnSpPr>
          <p:cNvPr id="41" name="Straight Connector 4">
            <a:extLst>
              <a:ext uri="{FF2B5EF4-FFF2-40B4-BE49-F238E27FC236}">
                <a16:creationId xmlns="" xmlns:a16="http://schemas.microsoft.com/office/drawing/2014/main" id="{A68E6085-B09E-66BD-18D7-532FEB3A0111}"/>
              </a:ext>
            </a:extLst>
          </p:cNvPr>
          <p:cNvCxnSpPr>
            <a:cxnSpLocks/>
          </p:cNvCxnSpPr>
          <p:nvPr/>
        </p:nvCxnSpPr>
        <p:spPr>
          <a:xfrm flipH="1">
            <a:off x="548641" y="3937955"/>
            <a:ext cx="11097051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">
            <a:extLst>
              <a:ext uri="{FF2B5EF4-FFF2-40B4-BE49-F238E27FC236}">
                <a16:creationId xmlns="" xmlns:a16="http://schemas.microsoft.com/office/drawing/2014/main" id="{A68E6085-B09E-66BD-18D7-532FEB3A0111}"/>
              </a:ext>
            </a:extLst>
          </p:cNvPr>
          <p:cNvCxnSpPr>
            <a:cxnSpLocks/>
          </p:cNvCxnSpPr>
          <p:nvPr/>
        </p:nvCxnSpPr>
        <p:spPr>
          <a:xfrm flipH="1">
            <a:off x="548641" y="4701194"/>
            <a:ext cx="11097051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4">
            <a:extLst>
              <a:ext uri="{FF2B5EF4-FFF2-40B4-BE49-F238E27FC236}">
                <a16:creationId xmlns="" xmlns:a16="http://schemas.microsoft.com/office/drawing/2014/main" id="{A68E6085-B09E-66BD-18D7-532FEB3A0111}"/>
              </a:ext>
            </a:extLst>
          </p:cNvPr>
          <p:cNvCxnSpPr>
            <a:cxnSpLocks/>
          </p:cNvCxnSpPr>
          <p:nvPr/>
        </p:nvCxnSpPr>
        <p:spPr>
          <a:xfrm flipH="1">
            <a:off x="548641" y="6004215"/>
            <a:ext cx="11097051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5">
            <a:extLst>
              <a:ext uri="{FF2B5EF4-FFF2-40B4-BE49-F238E27FC236}">
                <a16:creationId xmlns="" xmlns:a16="http://schemas.microsoft.com/office/drawing/2014/main" id="{517EDA1D-3602-B1A1-6C16-33AC1717D3FF}"/>
              </a:ext>
            </a:extLst>
          </p:cNvPr>
          <p:cNvCxnSpPr>
            <a:cxnSpLocks/>
          </p:cNvCxnSpPr>
          <p:nvPr/>
        </p:nvCxnSpPr>
        <p:spPr>
          <a:xfrm flipH="1">
            <a:off x="2301735" y="5359828"/>
            <a:ext cx="3194504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7457594" y="5028803"/>
            <a:ext cx="151336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микро</a:t>
            </a:r>
          </a:p>
          <a:p>
            <a:pPr lvl="0">
              <a:defRPr/>
            </a:pP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малый</a:t>
            </a:r>
          </a:p>
          <a:p>
            <a:pPr lvl="0">
              <a:defRPr/>
            </a:pP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средний бизнес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55" name="Прямоугольник 38">
            <a:extLst>
              <a:ext uri="{FF2B5EF4-FFF2-40B4-BE49-F238E27FC236}">
                <a16:creationId xmlns="" xmlns:a16="http://schemas.microsoft.com/office/drawing/2014/main" id="{840B3C36-1EFA-2FD3-A53D-226B11B8144C}"/>
              </a:ext>
            </a:extLst>
          </p:cNvPr>
          <p:cNvSpPr/>
          <p:nvPr/>
        </p:nvSpPr>
        <p:spPr>
          <a:xfrm>
            <a:off x="6695215" y="6129104"/>
            <a:ext cx="34278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инвестиционные, оборотные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4169" y="400028"/>
            <a:ext cx="1210327" cy="42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274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3">
            <a:extLst>
              <a:ext uri="{FF2B5EF4-FFF2-40B4-BE49-F238E27FC236}">
                <a16:creationId xmlns="" xmlns:a16="http://schemas.microsoft.com/office/drawing/2014/main" id="{91466F09-82BB-6B6B-8FCB-D5967C2E94A1}"/>
              </a:ext>
            </a:extLst>
          </p:cNvPr>
          <p:cNvSpPr/>
          <p:nvPr/>
        </p:nvSpPr>
        <p:spPr>
          <a:xfrm>
            <a:off x="3125937" y="3863093"/>
            <a:ext cx="14148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86" defTabSz="457200">
              <a:buSzPct val="150000"/>
              <a:defRPr/>
            </a:pP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90</a:t>
            </a: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%</a:t>
            </a:r>
            <a:r>
              <a:rPr lang="en-GB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="" xmlns:a16="http://schemas.microsoft.com/office/drawing/2014/main" id="{16EF1956-6A2B-C71F-C239-97AB0FAD5F7F}"/>
              </a:ext>
            </a:extLst>
          </p:cNvPr>
          <p:cNvSpPr/>
          <p:nvPr/>
        </p:nvSpPr>
        <p:spPr>
          <a:xfrm>
            <a:off x="481014" y="1258029"/>
            <a:ext cx="5359624" cy="1325768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Rounded Rectangle 11">
            <a:extLst>
              <a:ext uri="{FF2B5EF4-FFF2-40B4-BE49-F238E27FC236}">
                <a16:creationId xmlns="" xmlns:a16="http://schemas.microsoft.com/office/drawing/2014/main" id="{11AE86F1-69CC-5A01-652A-8D2511B2C982}"/>
              </a:ext>
            </a:extLst>
          </p:cNvPr>
          <p:cNvSpPr/>
          <p:nvPr/>
        </p:nvSpPr>
        <p:spPr>
          <a:xfrm>
            <a:off x="6351364" y="1258029"/>
            <a:ext cx="5294328" cy="1325768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8845" name="Слайд think-cell" r:id="rId5" imgW="347" imgH="348" progId="">
              <p:embed/>
            </p:oleObj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355907" y="809298"/>
            <a:ext cx="1070235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 lang="ru-RU" sz="2200" spc="7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5907" y="319141"/>
            <a:ext cx="934881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457200">
              <a:lnSpc>
                <a:spcPts val="3600"/>
              </a:lnSpc>
              <a:defRPr/>
            </a:pPr>
            <a:endParaRPr lang="ru-RU" sz="3600" dirty="0"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9CFAFD6-D9D2-87C9-499D-2BF8234A716A}"/>
              </a:ext>
            </a:extLst>
          </p:cNvPr>
          <p:cNvSpPr txBox="1"/>
          <p:nvPr/>
        </p:nvSpPr>
        <p:spPr>
          <a:xfrm>
            <a:off x="382478" y="333536"/>
            <a:ext cx="8231436" cy="549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ru-RU" sz="28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Helvetica Neue" panose="02000503000000020004" pitchFamily="2" charset="0"/>
              </a:rPr>
              <a:t>Обеспечение по кредитам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9222AA0-91F1-6535-6DC9-2E950AD586C3}"/>
              </a:ext>
            </a:extLst>
          </p:cNvPr>
          <p:cNvSpPr txBox="1"/>
          <p:nvPr/>
        </p:nvSpPr>
        <p:spPr>
          <a:xfrm>
            <a:off x="746816" y="1525175"/>
            <a:ext cx="4103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216" lvl="0" indent="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«Зонтичные»</a:t>
            </a:r>
            <a:r>
              <a:rPr lang="en-GB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поручительства</a:t>
            </a:r>
            <a:endParaRPr lang="en-GB" b="1" dirty="0">
              <a:solidFill>
                <a:schemeClr val="bg1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  <a:p>
            <a:pPr marR="2216">
              <a:buClr>
                <a:schemeClr val="tx2"/>
              </a:buClr>
              <a:defRPr/>
            </a:pPr>
            <a:r>
              <a:rPr lang="ru-RU" b="1" dirty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для всех</a:t>
            </a:r>
            <a:endParaRPr lang="ru-RU" dirty="0">
              <a:solidFill>
                <a:srgbClr val="4FCEFF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D9868FC-E216-73E0-D346-74D6F5B2B3C3}"/>
              </a:ext>
            </a:extLst>
          </p:cNvPr>
          <p:cNvSpPr txBox="1"/>
          <p:nvPr/>
        </p:nvSpPr>
        <p:spPr>
          <a:xfrm>
            <a:off x="6685846" y="1525175"/>
            <a:ext cx="3968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216">
              <a:buClr>
                <a:schemeClr val="tx2"/>
              </a:buClr>
              <a:defRPr/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Независимые гарантии</a:t>
            </a:r>
            <a:endParaRPr lang="en-GB" b="1" dirty="0">
              <a:solidFill>
                <a:schemeClr val="bg1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  <a:p>
            <a:pPr marR="2216">
              <a:buClr>
                <a:schemeClr val="tx2"/>
              </a:buClr>
              <a:defRPr/>
            </a:pPr>
            <a:r>
              <a:rPr lang="ru-RU" b="1" dirty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для инвестиционных проектов </a:t>
            </a:r>
          </a:p>
        </p:txBody>
      </p:sp>
      <p:sp>
        <p:nvSpPr>
          <p:cNvPr id="11" name="Прямоугольник 3">
            <a:extLst>
              <a:ext uri="{FF2B5EF4-FFF2-40B4-BE49-F238E27FC236}">
                <a16:creationId xmlns="" xmlns:a16="http://schemas.microsoft.com/office/drawing/2014/main" id="{CF459221-D490-BE8C-0EE4-EDBCB80B80AB}"/>
              </a:ext>
            </a:extLst>
          </p:cNvPr>
          <p:cNvSpPr/>
          <p:nvPr/>
        </p:nvSpPr>
        <p:spPr>
          <a:xfrm>
            <a:off x="479425" y="3281605"/>
            <a:ext cx="28350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Базовое покрытие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Корпорации, до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13" name="Прямоугольник 3">
            <a:extLst>
              <a:ext uri="{FF2B5EF4-FFF2-40B4-BE49-F238E27FC236}">
                <a16:creationId xmlns="" xmlns:a16="http://schemas.microsoft.com/office/drawing/2014/main" id="{8DFF7CE3-D3DA-F03A-FD48-1AD32970B798}"/>
              </a:ext>
            </a:extLst>
          </p:cNvPr>
          <p:cNvSpPr/>
          <p:nvPr/>
        </p:nvSpPr>
        <p:spPr>
          <a:xfrm>
            <a:off x="3125937" y="2979668"/>
            <a:ext cx="1213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50</a:t>
            </a: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%</a:t>
            </a:r>
          </a:p>
        </p:txBody>
      </p:sp>
      <p:sp>
        <p:nvSpPr>
          <p:cNvPr id="22" name="Прямоугольник 36">
            <a:extLst>
              <a:ext uri="{FF2B5EF4-FFF2-40B4-BE49-F238E27FC236}">
                <a16:creationId xmlns="" xmlns:a16="http://schemas.microsoft.com/office/drawing/2014/main" id="{F5C7D09B-758A-7410-F105-556722F0EF36}"/>
              </a:ext>
            </a:extLst>
          </p:cNvPr>
          <p:cNvSpPr/>
          <p:nvPr/>
        </p:nvSpPr>
        <p:spPr>
          <a:xfrm>
            <a:off x="462400" y="5005245"/>
            <a:ext cx="18825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Сумма кредита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24" name="Прямоугольник 38">
            <a:extLst>
              <a:ext uri="{FF2B5EF4-FFF2-40B4-BE49-F238E27FC236}">
                <a16:creationId xmlns="" xmlns:a16="http://schemas.microsoft.com/office/drawing/2014/main" id="{840B3C36-1EFA-2FD3-A53D-226B11B8144C}"/>
              </a:ext>
            </a:extLst>
          </p:cNvPr>
          <p:cNvSpPr/>
          <p:nvPr/>
        </p:nvSpPr>
        <p:spPr>
          <a:xfrm>
            <a:off x="3125937" y="5672403"/>
            <a:ext cx="14635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  <a:buSzPct val="150000"/>
              <a:defRPr/>
            </a:pPr>
            <a:r>
              <a:rPr lang="ru-RU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Нет</a:t>
            </a:r>
            <a:endParaRPr lang="ru-RU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28" name="Прямоугольник 39">
            <a:extLst>
              <a:ext uri="{FF2B5EF4-FFF2-40B4-BE49-F238E27FC236}">
                <a16:creationId xmlns="" xmlns:a16="http://schemas.microsoft.com/office/drawing/2014/main" id="{F53A4FEB-4A8F-CEC4-07C0-535E03AB215A}"/>
              </a:ext>
            </a:extLst>
          </p:cNvPr>
          <p:cNvSpPr/>
          <p:nvPr/>
        </p:nvSpPr>
        <p:spPr>
          <a:xfrm>
            <a:off x="462400" y="5764736"/>
            <a:ext cx="1239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Комиссия</a:t>
            </a:r>
          </a:p>
        </p:txBody>
      </p:sp>
      <p:sp>
        <p:nvSpPr>
          <p:cNvPr id="50" name="Прямоугольник 51">
            <a:extLst>
              <a:ext uri="{FF2B5EF4-FFF2-40B4-BE49-F238E27FC236}">
                <a16:creationId xmlns="" xmlns:a16="http://schemas.microsoft.com/office/drawing/2014/main" id="{1C22CB8B-2294-0A7E-A6A4-0A183B46BB59}"/>
              </a:ext>
            </a:extLst>
          </p:cNvPr>
          <p:cNvSpPr/>
          <p:nvPr/>
        </p:nvSpPr>
        <p:spPr>
          <a:xfrm>
            <a:off x="3125937" y="4730180"/>
            <a:ext cx="29077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86" defTabSz="457200">
              <a:buSzPct val="150000"/>
            </a:pP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 – 2 млрд </a:t>
            </a:r>
            <a:r>
              <a:rPr lang="ru-RU" sz="3600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₽</a:t>
            </a:r>
            <a:endParaRPr lang="ru-RU" sz="36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35" name="Прямоугольник 3">
            <a:extLst>
              <a:ext uri="{FF2B5EF4-FFF2-40B4-BE49-F238E27FC236}">
                <a16:creationId xmlns="" xmlns:a16="http://schemas.microsoft.com/office/drawing/2014/main" id="{4E60A993-B320-BB64-B7F5-3795BC90FC0D}"/>
              </a:ext>
            </a:extLst>
          </p:cNvPr>
          <p:cNvSpPr/>
          <p:nvPr/>
        </p:nvSpPr>
        <p:spPr>
          <a:xfrm>
            <a:off x="7236037" y="3845471"/>
            <a:ext cx="12875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86" defTabSz="457200">
              <a:buSzPct val="150000"/>
              <a:defRPr/>
            </a:pP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90</a:t>
            </a: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%</a:t>
            </a:r>
            <a:r>
              <a:rPr lang="en-GB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</a:p>
        </p:txBody>
      </p:sp>
      <p:sp>
        <p:nvSpPr>
          <p:cNvPr id="38" name="Прямоугольник 3">
            <a:extLst>
              <a:ext uri="{FF2B5EF4-FFF2-40B4-BE49-F238E27FC236}">
                <a16:creationId xmlns="" xmlns:a16="http://schemas.microsoft.com/office/drawing/2014/main" id="{1EDDB45F-C48F-378E-988B-3FFEE9B9A8FA}"/>
              </a:ext>
            </a:extLst>
          </p:cNvPr>
          <p:cNvSpPr/>
          <p:nvPr/>
        </p:nvSpPr>
        <p:spPr>
          <a:xfrm>
            <a:off x="7236037" y="2979668"/>
            <a:ext cx="1395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50</a:t>
            </a: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%</a:t>
            </a:r>
          </a:p>
        </p:txBody>
      </p:sp>
      <p:sp>
        <p:nvSpPr>
          <p:cNvPr id="40" name="Прямоугольник 38">
            <a:extLst>
              <a:ext uri="{FF2B5EF4-FFF2-40B4-BE49-F238E27FC236}">
                <a16:creationId xmlns="" xmlns:a16="http://schemas.microsoft.com/office/drawing/2014/main" id="{8CA7EBF6-7473-FA4F-F725-959AE0992E44}"/>
              </a:ext>
            </a:extLst>
          </p:cNvPr>
          <p:cNvSpPr/>
          <p:nvPr/>
        </p:nvSpPr>
        <p:spPr>
          <a:xfrm>
            <a:off x="7236037" y="5395404"/>
            <a:ext cx="4427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86">
              <a:buSzPct val="150000"/>
              <a:defRPr/>
            </a:pPr>
            <a:r>
              <a:rPr lang="ru-RU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1% от суммы </a:t>
            </a:r>
            <a:r>
              <a:rPr lang="ru-RU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гарантии</a:t>
            </a:r>
          </a:p>
          <a:p>
            <a:pPr marR="2786">
              <a:buSzPct val="150000"/>
              <a:defRPr/>
            </a:pPr>
            <a:r>
              <a:rPr lang="ru-RU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за </a:t>
            </a:r>
            <a:r>
              <a:rPr lang="ru-RU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каждый год её действия </a:t>
            </a:r>
          </a:p>
        </p:txBody>
      </p:sp>
      <p:sp>
        <p:nvSpPr>
          <p:cNvPr id="42" name="Прямоугольник 51">
            <a:extLst>
              <a:ext uri="{FF2B5EF4-FFF2-40B4-BE49-F238E27FC236}">
                <a16:creationId xmlns="" xmlns:a16="http://schemas.microsoft.com/office/drawing/2014/main" id="{4FF32237-97FB-8126-546C-77ADB4C05B16}"/>
              </a:ext>
            </a:extLst>
          </p:cNvPr>
          <p:cNvSpPr/>
          <p:nvPr/>
        </p:nvSpPr>
        <p:spPr>
          <a:xfrm>
            <a:off x="7236037" y="4801162"/>
            <a:ext cx="386451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2786" lvl="0" defTabSz="457200">
              <a:lnSpc>
                <a:spcPct val="80000"/>
              </a:lnSpc>
              <a:buSzPct val="150000"/>
              <a:defRPr/>
            </a:pPr>
            <a:r>
              <a:rPr lang="en-GB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5</a:t>
            </a: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 млн – 2 млрд </a:t>
            </a:r>
            <a:r>
              <a:rPr lang="ru-RU" sz="3600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₽</a:t>
            </a:r>
            <a:endParaRPr lang="ru-RU" sz="36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37" name="Прямоугольник 3">
            <a:extLst>
              <a:ext uri="{FF2B5EF4-FFF2-40B4-BE49-F238E27FC236}">
                <a16:creationId xmlns="" xmlns:a16="http://schemas.microsoft.com/office/drawing/2014/main" id="{CF459221-D490-BE8C-0EE4-EDBCB80B80AB}"/>
              </a:ext>
            </a:extLst>
          </p:cNvPr>
          <p:cNvSpPr/>
          <p:nvPr/>
        </p:nvSpPr>
        <p:spPr>
          <a:xfrm>
            <a:off x="475002" y="3967107"/>
            <a:ext cx="37399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86" defTabSz="457200">
              <a:buSzPct val="150000"/>
              <a:defRPr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региональной</a:t>
            </a:r>
            <a:b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</a:b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гарантийной организацией, до 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E1D1E97A-975B-746B-A775-F4B9879481DC}"/>
              </a:ext>
            </a:extLst>
          </p:cNvPr>
          <p:cNvCxnSpPr>
            <a:cxnSpLocks/>
          </p:cNvCxnSpPr>
          <p:nvPr/>
        </p:nvCxnSpPr>
        <p:spPr>
          <a:xfrm flipH="1" flipV="1">
            <a:off x="8174140" y="4509424"/>
            <a:ext cx="3499007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Рисунок 61">
            <a:extLst>
              <a:ext uri="{FF2B5EF4-FFF2-40B4-BE49-F238E27FC236}">
                <a16:creationId xmlns="" xmlns:a16="http://schemas.microsoft.com/office/drawing/2014/main" id="{ED2A8417-2BC5-887B-EC92-40F89A41BEF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01479" y="476250"/>
            <a:ext cx="572813" cy="299463"/>
          </a:xfrm>
          <a:prstGeom prst="rect">
            <a:avLst/>
          </a:prstGeom>
        </p:spPr>
      </p:pic>
      <p:cxnSp>
        <p:nvCxnSpPr>
          <p:cNvPr id="49" name="Straight Connector 65">
            <a:extLst>
              <a:ext uri="{FF2B5EF4-FFF2-40B4-BE49-F238E27FC236}">
                <a16:creationId xmlns="" xmlns:a16="http://schemas.microsoft.com/office/drawing/2014/main" id="{749F5404-4E0D-36F6-3563-98CB0CC78CC5}"/>
              </a:ext>
            </a:extLst>
          </p:cNvPr>
          <p:cNvCxnSpPr>
            <a:cxnSpLocks/>
          </p:cNvCxnSpPr>
          <p:nvPr/>
        </p:nvCxnSpPr>
        <p:spPr>
          <a:xfrm flipH="1">
            <a:off x="479425" y="3650605"/>
            <a:ext cx="11196638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65">
            <a:extLst>
              <a:ext uri="{FF2B5EF4-FFF2-40B4-BE49-F238E27FC236}">
                <a16:creationId xmlns="" xmlns:a16="http://schemas.microsoft.com/office/drawing/2014/main" id="{749F5404-4E0D-36F6-3563-98CB0CC78CC5}"/>
              </a:ext>
            </a:extLst>
          </p:cNvPr>
          <p:cNvCxnSpPr>
            <a:cxnSpLocks/>
          </p:cNvCxnSpPr>
          <p:nvPr/>
        </p:nvCxnSpPr>
        <p:spPr>
          <a:xfrm flipH="1">
            <a:off x="479425" y="4502429"/>
            <a:ext cx="11196638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65">
            <a:extLst>
              <a:ext uri="{FF2B5EF4-FFF2-40B4-BE49-F238E27FC236}">
                <a16:creationId xmlns="" xmlns:a16="http://schemas.microsoft.com/office/drawing/2014/main" id="{749F5404-4E0D-36F6-3563-98CB0CC78CC5}"/>
              </a:ext>
            </a:extLst>
          </p:cNvPr>
          <p:cNvCxnSpPr>
            <a:cxnSpLocks/>
          </p:cNvCxnSpPr>
          <p:nvPr/>
        </p:nvCxnSpPr>
        <p:spPr>
          <a:xfrm flipH="1">
            <a:off x="479425" y="5378543"/>
            <a:ext cx="11196638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3">
            <a:extLst>
              <a:ext uri="{FF2B5EF4-FFF2-40B4-BE49-F238E27FC236}">
                <a16:creationId xmlns="" xmlns:a16="http://schemas.microsoft.com/office/drawing/2014/main" id="{CF459221-D490-BE8C-0EE4-EDBCB80B80AB}"/>
              </a:ext>
            </a:extLst>
          </p:cNvPr>
          <p:cNvSpPr/>
          <p:nvPr/>
        </p:nvSpPr>
        <p:spPr>
          <a:xfrm>
            <a:off x="4747843" y="1393549"/>
            <a:ext cx="1225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Wingdings" panose="05000000000000000000" pitchFamily="2" charset="2"/>
              </a:rPr>
              <a:t></a:t>
            </a:r>
            <a:endParaRPr lang="ru-RU" sz="9600" b="1" dirty="0">
              <a:ln w="15875">
                <a:solidFill>
                  <a:schemeClr val="bg1">
                    <a:alpha val="65000"/>
                  </a:schemeClr>
                </a:solidFill>
              </a:ln>
              <a:noFill/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57" name="Rounded Rectangle 45">
            <a:extLst>
              <a:ext uri="{FF2B5EF4-FFF2-40B4-BE49-F238E27FC236}">
                <a16:creationId xmlns="" xmlns:a16="http://schemas.microsoft.com/office/drawing/2014/main" id="{93C885DB-EEFB-DFF4-9786-A957A253E93B}"/>
              </a:ext>
            </a:extLst>
          </p:cNvPr>
          <p:cNvSpPr/>
          <p:nvPr/>
        </p:nvSpPr>
        <p:spPr>
          <a:xfrm>
            <a:off x="2779776" y="2353435"/>
            <a:ext cx="2743200" cy="338554"/>
          </a:xfrm>
          <a:prstGeom prst="roundRect">
            <a:avLst>
              <a:gd name="adj" fmla="val 50000"/>
            </a:avLst>
          </a:prstGeom>
          <a:solidFill>
            <a:srgbClr val="4FCE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8" name="Прямоугольник 39">
            <a:extLst>
              <a:ext uri="{FF2B5EF4-FFF2-40B4-BE49-F238E27FC236}">
                <a16:creationId xmlns="" xmlns:a16="http://schemas.microsoft.com/office/drawing/2014/main" id="{78F6DA11-370A-AB06-F38E-EA06F34086D6}"/>
              </a:ext>
            </a:extLst>
          </p:cNvPr>
          <p:cNvSpPr/>
          <p:nvPr/>
        </p:nvSpPr>
        <p:spPr>
          <a:xfrm>
            <a:off x="2883288" y="2361910"/>
            <a:ext cx="2603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Быстро</a:t>
            </a:r>
            <a:r>
              <a:rPr lang="en-GB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  <a:r>
              <a:rPr lang="en-GB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–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вместе </a:t>
            </a: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 кредитом</a:t>
            </a:r>
            <a:r>
              <a:rPr lang="en-GB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59" name="Прямоугольник 3">
            <a:extLst>
              <a:ext uri="{FF2B5EF4-FFF2-40B4-BE49-F238E27FC236}">
                <a16:creationId xmlns="" xmlns:a16="http://schemas.microsoft.com/office/drawing/2014/main" id="{CF459221-D490-BE8C-0EE4-EDBCB80B80AB}"/>
              </a:ext>
            </a:extLst>
          </p:cNvPr>
          <p:cNvSpPr/>
          <p:nvPr/>
        </p:nvSpPr>
        <p:spPr>
          <a:xfrm>
            <a:off x="10526900" y="1393549"/>
            <a:ext cx="1225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Wingdings" panose="05000000000000000000" pitchFamily="2" charset="2"/>
              </a:rPr>
              <a:t></a:t>
            </a:r>
            <a:endParaRPr lang="ru-RU" sz="9600" b="1" dirty="0">
              <a:ln w="15875">
                <a:solidFill>
                  <a:schemeClr val="bg1">
                    <a:alpha val="65000"/>
                  </a:schemeClr>
                </a:solidFill>
              </a:ln>
              <a:noFill/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60" name="Rounded Rectangle 46">
            <a:extLst>
              <a:ext uri="{FF2B5EF4-FFF2-40B4-BE49-F238E27FC236}">
                <a16:creationId xmlns="" xmlns:a16="http://schemas.microsoft.com/office/drawing/2014/main" id="{A2F733E6-5514-A4F3-36C3-F2265822AD41}"/>
              </a:ext>
            </a:extLst>
          </p:cNvPr>
          <p:cNvSpPr/>
          <p:nvPr/>
        </p:nvSpPr>
        <p:spPr>
          <a:xfrm>
            <a:off x="7236426" y="2343986"/>
            <a:ext cx="4095652" cy="338554"/>
          </a:xfrm>
          <a:prstGeom prst="roundRect">
            <a:avLst>
              <a:gd name="adj" fmla="val 50000"/>
            </a:avLst>
          </a:prstGeom>
          <a:solidFill>
            <a:srgbClr val="4FCE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1" name="Прямоугольник 39">
            <a:extLst>
              <a:ext uri="{FF2B5EF4-FFF2-40B4-BE49-F238E27FC236}">
                <a16:creationId xmlns="" xmlns:a16="http://schemas.microsoft.com/office/drawing/2014/main" id="{15FBFE42-BBB1-65D6-DE85-BAF899A66638}"/>
              </a:ext>
            </a:extLst>
          </p:cNvPr>
          <p:cNvSpPr/>
          <p:nvPr/>
        </p:nvSpPr>
        <p:spPr>
          <a:xfrm>
            <a:off x="7371614" y="2361910"/>
            <a:ext cx="39604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Быстро – приоритетное рассмотрение банка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92267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9870" name="Слайд think-cell" r:id="rId5" imgW="347" imgH="348" progId="">
              <p:embed/>
            </p:oleObj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355907" y="319141"/>
            <a:ext cx="934881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457200">
              <a:lnSpc>
                <a:spcPts val="3600"/>
              </a:lnSpc>
              <a:defRPr/>
            </a:pPr>
            <a:endParaRPr lang="ru-RU" sz="3600" dirty="0"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9CFAFD6-D9D2-87C9-499D-2BF8234A716A}"/>
              </a:ext>
            </a:extLst>
          </p:cNvPr>
          <p:cNvSpPr txBox="1"/>
          <p:nvPr/>
        </p:nvSpPr>
        <p:spPr>
          <a:xfrm>
            <a:off x="382478" y="354556"/>
            <a:ext cx="8155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786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МСП Лизинг</a:t>
            </a:r>
            <a:endParaRPr lang="ru-RU" sz="28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FAE1D957-4018-0616-73E3-E4AE3720D318}"/>
              </a:ext>
            </a:extLst>
          </p:cNvPr>
          <p:cNvSpPr/>
          <p:nvPr/>
        </p:nvSpPr>
        <p:spPr>
          <a:xfrm>
            <a:off x="481014" y="1354132"/>
            <a:ext cx="5213887" cy="1325768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Rounded Rectangle 11">
            <a:extLst>
              <a:ext uri="{FF2B5EF4-FFF2-40B4-BE49-F238E27FC236}">
                <a16:creationId xmlns="" xmlns:a16="http://schemas.microsoft.com/office/drawing/2014/main" id="{E584B184-355C-E777-67A3-20F289FE5E90}"/>
              </a:ext>
            </a:extLst>
          </p:cNvPr>
          <p:cNvSpPr/>
          <p:nvPr/>
        </p:nvSpPr>
        <p:spPr>
          <a:xfrm>
            <a:off x="6351364" y="1354132"/>
            <a:ext cx="5294328" cy="1325768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B795998-8A7C-092A-5CC2-85D64A9BF7C6}"/>
              </a:ext>
            </a:extLst>
          </p:cNvPr>
          <p:cNvSpPr txBox="1"/>
          <p:nvPr/>
        </p:nvSpPr>
        <p:spPr>
          <a:xfrm>
            <a:off x="746816" y="1551705"/>
            <a:ext cx="4103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786"/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«Приоритет+»</a:t>
            </a:r>
            <a:b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</a:br>
            <a:r>
              <a:rPr lang="ru-RU" sz="1400" b="1" dirty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обрабатывающие </a:t>
            </a:r>
            <a:r>
              <a:rPr lang="ru-RU" sz="1400" b="1" dirty="0" smtClean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производства</a:t>
            </a:r>
            <a:endParaRPr lang="ru-RU" sz="1400" b="1" dirty="0">
              <a:solidFill>
                <a:srgbClr val="4FCEFF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1BCB256-376C-4241-AEA5-CA07E4228ABC}"/>
              </a:ext>
            </a:extLst>
          </p:cNvPr>
          <p:cNvSpPr txBox="1"/>
          <p:nvPr/>
        </p:nvSpPr>
        <p:spPr>
          <a:xfrm>
            <a:off x="6685846" y="1551705"/>
            <a:ext cx="484354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216">
              <a:buClr>
                <a:schemeClr val="tx2"/>
              </a:buClr>
              <a:defRPr/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«Приоритет»</a:t>
            </a:r>
          </a:p>
          <a:p>
            <a:pPr marR="2216">
              <a:buClr>
                <a:schemeClr val="tx2"/>
              </a:buClr>
              <a:defRPr/>
            </a:pPr>
            <a:r>
              <a:rPr lang="ru-RU" sz="1400" b="1" dirty="0" smtClean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обрабатывающие </a:t>
            </a:r>
            <a:r>
              <a:rPr lang="ru-RU" sz="1400" b="1" dirty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производства + медицина + туризм + </a:t>
            </a:r>
            <a:r>
              <a:rPr lang="ru-RU" sz="1400" b="1" dirty="0" smtClean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спорт + </a:t>
            </a:r>
            <a:r>
              <a:rPr lang="ru-RU" sz="1400" b="1" dirty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информационные технологии + наука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092832C-73D5-DE6F-F88A-D5872BF26A93}"/>
              </a:ext>
            </a:extLst>
          </p:cNvPr>
          <p:cNvSpPr txBox="1"/>
          <p:nvPr/>
        </p:nvSpPr>
        <p:spPr>
          <a:xfrm>
            <a:off x="4621056" y="1730192"/>
            <a:ext cx="11185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8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%</a:t>
            </a:r>
            <a:endParaRPr lang="ru-RU" sz="7800" b="1" dirty="0">
              <a:ln w="15875">
                <a:solidFill>
                  <a:schemeClr val="bg1">
                    <a:alpha val="65000"/>
                  </a:schemeClr>
                </a:solidFill>
              </a:ln>
              <a:noFill/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3379858A-2FD3-DE0E-CB52-71761FCBD7B8}"/>
              </a:ext>
            </a:extLst>
          </p:cNvPr>
          <p:cNvSpPr txBox="1"/>
          <p:nvPr/>
        </p:nvSpPr>
        <p:spPr>
          <a:xfrm>
            <a:off x="10557496" y="1730192"/>
            <a:ext cx="11185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8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%</a:t>
            </a:r>
            <a:endParaRPr lang="ru-RU" sz="7800" b="1" dirty="0">
              <a:ln w="15875">
                <a:solidFill>
                  <a:schemeClr val="bg1">
                    <a:alpha val="65000"/>
                  </a:schemeClr>
                </a:solidFill>
              </a:ln>
              <a:noFill/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="" xmlns:a16="http://schemas.microsoft.com/office/drawing/2014/main" id="{16EC947F-4D7B-C141-91CF-D8BBF860C0EE}"/>
              </a:ext>
            </a:extLst>
          </p:cNvPr>
          <p:cNvSpPr/>
          <p:nvPr/>
        </p:nvSpPr>
        <p:spPr>
          <a:xfrm>
            <a:off x="481013" y="4722047"/>
            <a:ext cx="11195049" cy="1325768"/>
          </a:xfrm>
          <a:prstGeom prst="roundRect">
            <a:avLst>
              <a:gd name="adj" fmla="val 11323"/>
            </a:avLst>
          </a:prstGeom>
          <a:solidFill>
            <a:srgbClr val="4FC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7" name="Прямоугольник 52">
            <a:extLst>
              <a:ext uri="{FF2B5EF4-FFF2-40B4-BE49-F238E27FC236}">
                <a16:creationId xmlns="" xmlns:a16="http://schemas.microsoft.com/office/drawing/2014/main" id="{811F4F99-F49E-B9F5-1C01-4122E2B8F544}"/>
              </a:ext>
            </a:extLst>
          </p:cNvPr>
          <p:cNvSpPr/>
          <p:nvPr/>
        </p:nvSpPr>
        <p:spPr>
          <a:xfrm>
            <a:off x="1246038" y="2868133"/>
            <a:ext cx="20802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для российского оборудования</a:t>
            </a:r>
          </a:p>
        </p:txBody>
      </p:sp>
      <p:sp>
        <p:nvSpPr>
          <p:cNvPr id="5" name="Прямоугольник 3">
            <a:extLst>
              <a:ext uri="{FF2B5EF4-FFF2-40B4-BE49-F238E27FC236}">
                <a16:creationId xmlns="" xmlns:a16="http://schemas.microsoft.com/office/drawing/2014/main" id="{D201C89A-EC78-9BEC-2642-25CD8E1F9750}"/>
              </a:ext>
            </a:extLst>
          </p:cNvPr>
          <p:cNvSpPr/>
          <p:nvPr/>
        </p:nvSpPr>
        <p:spPr>
          <a:xfrm>
            <a:off x="481013" y="2826441"/>
            <a:ext cx="1884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6%</a:t>
            </a:r>
          </a:p>
        </p:txBody>
      </p:sp>
      <p:sp>
        <p:nvSpPr>
          <p:cNvPr id="16" name="Прямоугольник 3">
            <a:extLst>
              <a:ext uri="{FF2B5EF4-FFF2-40B4-BE49-F238E27FC236}">
                <a16:creationId xmlns="" xmlns:a16="http://schemas.microsoft.com/office/drawing/2014/main" id="{DBEC6F39-4818-47F0-BE77-F9D4C6DB1D29}"/>
              </a:ext>
            </a:extLst>
          </p:cNvPr>
          <p:cNvSpPr/>
          <p:nvPr/>
        </p:nvSpPr>
        <p:spPr>
          <a:xfrm>
            <a:off x="6346725" y="2806578"/>
            <a:ext cx="1884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16,5%</a:t>
            </a:r>
            <a:endParaRPr lang="ru-RU" sz="36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pic>
        <p:nvPicPr>
          <p:cNvPr id="48" name="Рисунок 49">
            <a:extLst>
              <a:ext uri="{FF2B5EF4-FFF2-40B4-BE49-F238E27FC236}">
                <a16:creationId xmlns="" xmlns:a16="http://schemas.microsoft.com/office/drawing/2014/main" id="{500E6B85-FB9D-8168-6F41-DF74B76D010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16111" y="456445"/>
            <a:ext cx="729581" cy="308731"/>
          </a:xfrm>
          <a:prstGeom prst="rect">
            <a:avLst/>
          </a:prstGeom>
        </p:spPr>
      </p:pic>
      <p:sp>
        <p:nvSpPr>
          <p:cNvPr id="35" name="Прямоугольник 52">
            <a:extLst>
              <a:ext uri="{FF2B5EF4-FFF2-40B4-BE49-F238E27FC236}">
                <a16:creationId xmlns="" xmlns:a16="http://schemas.microsoft.com/office/drawing/2014/main" id="{0561BF3F-DD41-04A1-8F0A-26B6ED3E8AE0}"/>
              </a:ext>
            </a:extLst>
          </p:cNvPr>
          <p:cNvSpPr/>
          <p:nvPr/>
        </p:nvSpPr>
        <p:spPr>
          <a:xfrm>
            <a:off x="7731482" y="2870041"/>
            <a:ext cx="30081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независимо от страны происхождения оборудования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0B7AB776-629D-FA0C-C6C2-00125FD75143}"/>
              </a:ext>
            </a:extLst>
          </p:cNvPr>
          <p:cNvSpPr txBox="1"/>
          <p:nvPr/>
        </p:nvSpPr>
        <p:spPr>
          <a:xfrm>
            <a:off x="638175" y="5524810"/>
            <a:ext cx="10868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запланированные ежеквартальные заявочные кампании в 2023 году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2B795998-8A7C-092A-5CC2-85D64A9BF7C6}"/>
              </a:ext>
            </a:extLst>
          </p:cNvPr>
          <p:cNvSpPr txBox="1"/>
          <p:nvPr/>
        </p:nvSpPr>
        <p:spPr>
          <a:xfrm>
            <a:off x="4026831" y="4854368"/>
            <a:ext cx="4103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786" algn="ctr"/>
            <a:r>
              <a:rPr lang="ru-RU" sz="40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4,4</a:t>
            </a:r>
            <a:r>
              <a:rPr lang="ru-RU" sz="4000" kern="0" spc="-5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ru-RU" sz="40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млрд </a:t>
            </a:r>
            <a:r>
              <a:rPr lang="ru-RU" sz="4000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₽</a:t>
            </a:r>
            <a:endParaRPr lang="ru-RU" sz="40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45540" y="3643302"/>
            <a:ext cx="27807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</a:t>
            </a:r>
            <a:r>
              <a:rPr lang="ru-RU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икро / малый бизнес</a:t>
            </a:r>
            <a:endParaRPr lang="ru-RU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089773" y="3643302"/>
            <a:ext cx="428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</a:t>
            </a:r>
            <a:r>
              <a:rPr lang="ru-RU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икро / малый / средний бизнес</a:t>
            </a:r>
            <a:endParaRPr lang="ru-RU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cxnSp>
        <p:nvCxnSpPr>
          <p:cNvPr id="34" name="Straight Connector 65">
            <a:extLst>
              <a:ext uri="{FF2B5EF4-FFF2-40B4-BE49-F238E27FC236}">
                <a16:creationId xmlns="" xmlns:a16="http://schemas.microsoft.com/office/drawing/2014/main" id="{749F5404-4E0D-36F6-3563-98CB0CC78CC5}"/>
              </a:ext>
            </a:extLst>
          </p:cNvPr>
          <p:cNvCxnSpPr>
            <a:cxnSpLocks/>
          </p:cNvCxnSpPr>
          <p:nvPr/>
        </p:nvCxnSpPr>
        <p:spPr>
          <a:xfrm flipH="1">
            <a:off x="479425" y="3643302"/>
            <a:ext cx="11196638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30">
            <a:extLst>
              <a:ext uri="{FF2B5EF4-FFF2-40B4-BE49-F238E27FC236}">
                <a16:creationId xmlns="" xmlns:a16="http://schemas.microsoft.com/office/drawing/2014/main" id="{06AB0C2C-7C1D-C7B8-E494-51C356141AC1}"/>
              </a:ext>
            </a:extLst>
          </p:cNvPr>
          <p:cNvSpPr txBox="1"/>
          <p:nvPr/>
        </p:nvSpPr>
        <p:spPr>
          <a:xfrm>
            <a:off x="545540" y="4082942"/>
            <a:ext cx="2422651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3600" b="1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defRPr>
            </a:lvl1pPr>
          </a:lstStyle>
          <a:p>
            <a:r>
              <a:rPr lang="ru-RU" dirty="0">
                <a:solidFill>
                  <a:srgbClr val="4FCEFF"/>
                </a:solidFill>
              </a:rPr>
              <a:t>2,4 млрд </a:t>
            </a:r>
          </a:p>
        </p:txBody>
      </p:sp>
      <p:sp>
        <p:nvSpPr>
          <p:cNvPr id="31" name="TextBox 32">
            <a:extLst>
              <a:ext uri="{FF2B5EF4-FFF2-40B4-BE49-F238E27FC236}">
                <a16:creationId xmlns="" xmlns:a16="http://schemas.microsoft.com/office/drawing/2014/main" id="{06AB0C2C-7C1D-C7B8-E494-51C356141AC1}"/>
              </a:ext>
            </a:extLst>
          </p:cNvPr>
          <p:cNvSpPr txBox="1"/>
          <p:nvPr/>
        </p:nvSpPr>
        <p:spPr>
          <a:xfrm>
            <a:off x="6323565" y="4036776"/>
            <a:ext cx="2023503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3600" b="1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defRPr>
            </a:lvl1pPr>
          </a:lstStyle>
          <a:p>
            <a:r>
              <a:rPr lang="ru-RU" dirty="0">
                <a:solidFill>
                  <a:srgbClr val="4FCEFF"/>
                </a:solidFill>
              </a:rPr>
              <a:t>2 млрд </a:t>
            </a:r>
          </a:p>
        </p:txBody>
      </p:sp>
    </p:spTree>
    <p:extLst>
      <p:ext uri="{BB962C8B-B14F-4D97-AF65-F5344CB8AC3E}">
        <p14:creationId xmlns:p14="http://schemas.microsoft.com/office/powerpoint/2010/main" xmlns="" val="2838511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DBCDC99-EB7A-D1E9-2199-D1459C434493}"/>
              </a:ext>
            </a:extLst>
          </p:cNvPr>
          <p:cNvSpPr txBox="1"/>
          <p:nvPr/>
        </p:nvSpPr>
        <p:spPr>
          <a:xfrm>
            <a:off x="382478" y="354556"/>
            <a:ext cx="570582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786">
              <a:lnSpc>
                <a:spcPts val="3800"/>
              </a:lnSpc>
              <a:defRPr/>
            </a:pPr>
            <a:r>
              <a:rPr lang="ru-RU" sz="28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Цифровая платформа МСП.РФ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="" xmlns:a16="http://schemas.microsoft.com/office/drawing/2014/main" id="{BBD5D2F0-8846-06CE-F650-4922BB2FFCFA}"/>
              </a:ext>
            </a:extLst>
          </p:cNvPr>
          <p:cNvSpPr/>
          <p:nvPr/>
        </p:nvSpPr>
        <p:spPr>
          <a:xfrm>
            <a:off x="481015" y="1092491"/>
            <a:ext cx="2816114" cy="2261380"/>
          </a:xfrm>
          <a:prstGeom prst="roundRect">
            <a:avLst>
              <a:gd name="adj" fmla="val 507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4" name="Rounded Rectangle 13">
            <a:extLst>
              <a:ext uri="{FF2B5EF4-FFF2-40B4-BE49-F238E27FC236}">
                <a16:creationId xmlns="" xmlns:a16="http://schemas.microsoft.com/office/drawing/2014/main" id="{16B913B1-3824-4808-EB4D-75164AC307B6}"/>
              </a:ext>
            </a:extLst>
          </p:cNvPr>
          <p:cNvSpPr/>
          <p:nvPr/>
        </p:nvSpPr>
        <p:spPr>
          <a:xfrm>
            <a:off x="3456936" y="1092491"/>
            <a:ext cx="2563207" cy="2261380"/>
          </a:xfrm>
          <a:prstGeom prst="roundRect">
            <a:avLst>
              <a:gd name="adj" fmla="val 395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" name="Rounded Rectangle 15">
            <a:extLst>
              <a:ext uri="{FF2B5EF4-FFF2-40B4-BE49-F238E27FC236}">
                <a16:creationId xmlns="" xmlns:a16="http://schemas.microsoft.com/office/drawing/2014/main" id="{187EEF79-579C-A8F8-0589-81B57C71A014}"/>
              </a:ext>
            </a:extLst>
          </p:cNvPr>
          <p:cNvSpPr/>
          <p:nvPr/>
        </p:nvSpPr>
        <p:spPr>
          <a:xfrm>
            <a:off x="6196125" y="1092491"/>
            <a:ext cx="2816113" cy="2261380"/>
          </a:xfrm>
          <a:prstGeom prst="roundRect">
            <a:avLst>
              <a:gd name="adj" fmla="val 433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Rounded Rectangle 16">
            <a:extLst>
              <a:ext uri="{FF2B5EF4-FFF2-40B4-BE49-F238E27FC236}">
                <a16:creationId xmlns="" xmlns:a16="http://schemas.microsoft.com/office/drawing/2014/main" id="{3E0883A5-CAB7-094C-F487-996C5D380EA8}"/>
              </a:ext>
            </a:extLst>
          </p:cNvPr>
          <p:cNvSpPr/>
          <p:nvPr/>
        </p:nvSpPr>
        <p:spPr>
          <a:xfrm>
            <a:off x="481014" y="3503200"/>
            <a:ext cx="5556025" cy="2842037"/>
          </a:xfrm>
          <a:prstGeom prst="roundRect">
            <a:avLst>
              <a:gd name="adj" fmla="val 337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050"/>
          </a:p>
        </p:txBody>
      </p:sp>
      <p:sp>
        <p:nvSpPr>
          <p:cNvPr id="19" name="Rounded Rectangle 18">
            <a:extLst>
              <a:ext uri="{FF2B5EF4-FFF2-40B4-BE49-F238E27FC236}">
                <a16:creationId xmlns="" xmlns:a16="http://schemas.microsoft.com/office/drawing/2014/main" id="{80CCBAB7-7006-C616-67BA-E08BBF05B737}"/>
              </a:ext>
            </a:extLst>
          </p:cNvPr>
          <p:cNvSpPr/>
          <p:nvPr/>
        </p:nvSpPr>
        <p:spPr>
          <a:xfrm>
            <a:off x="6196124" y="3503201"/>
            <a:ext cx="2816114" cy="2842037"/>
          </a:xfrm>
          <a:prstGeom prst="roundRect">
            <a:avLst>
              <a:gd name="adj" fmla="val 364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050"/>
          </a:p>
        </p:txBody>
      </p:sp>
      <p:pic>
        <p:nvPicPr>
          <p:cNvPr id="20" name="Picture 2">
            <a:extLst>
              <a:ext uri="{FF2B5EF4-FFF2-40B4-BE49-F238E27FC236}">
                <a16:creationId xmlns="" xmlns:a16="http://schemas.microsoft.com/office/drawing/2014/main" id="{67802A11-228E-C31A-34CE-2804C02C4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88761" y="4037131"/>
            <a:ext cx="1745948" cy="174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69">
            <a:extLst>
              <a:ext uri="{FF2B5EF4-FFF2-40B4-BE49-F238E27FC236}">
                <a16:creationId xmlns="" xmlns:a16="http://schemas.microsoft.com/office/drawing/2014/main" id="{37173F74-ACA9-0E44-2EBA-447035C74625}"/>
              </a:ext>
            </a:extLst>
          </p:cNvPr>
          <p:cNvSpPr/>
          <p:nvPr/>
        </p:nvSpPr>
        <p:spPr>
          <a:xfrm>
            <a:off x="3743434" y="1335202"/>
            <a:ext cx="132823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400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Информация</a:t>
            </a:r>
          </a:p>
        </p:txBody>
      </p:sp>
      <p:sp>
        <p:nvSpPr>
          <p:cNvPr id="22" name="Прямоугольник 70">
            <a:extLst>
              <a:ext uri="{FF2B5EF4-FFF2-40B4-BE49-F238E27FC236}">
                <a16:creationId xmlns="" xmlns:a16="http://schemas.microsoft.com/office/drawing/2014/main" id="{44E3BECC-56D1-E013-B121-90A7C3FDBB3C}"/>
              </a:ext>
            </a:extLst>
          </p:cNvPr>
          <p:cNvSpPr/>
          <p:nvPr/>
        </p:nvSpPr>
        <p:spPr>
          <a:xfrm>
            <a:off x="6600540" y="1335202"/>
            <a:ext cx="206700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400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Финансовые сервисы</a:t>
            </a:r>
          </a:p>
        </p:txBody>
      </p:sp>
      <p:sp>
        <p:nvSpPr>
          <p:cNvPr id="23" name="Прямоугольник 92">
            <a:extLst>
              <a:ext uri="{FF2B5EF4-FFF2-40B4-BE49-F238E27FC236}">
                <a16:creationId xmlns="" xmlns:a16="http://schemas.microsoft.com/office/drawing/2014/main" id="{5AA519DF-209B-61A3-395F-9EB92C641099}"/>
              </a:ext>
            </a:extLst>
          </p:cNvPr>
          <p:cNvSpPr/>
          <p:nvPr/>
        </p:nvSpPr>
        <p:spPr>
          <a:xfrm>
            <a:off x="833846" y="1335202"/>
            <a:ext cx="221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400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Личный кабинет</a:t>
            </a:r>
          </a:p>
        </p:txBody>
      </p:sp>
      <p:sp>
        <p:nvSpPr>
          <p:cNvPr id="24" name="Прямоугольник 92">
            <a:extLst>
              <a:ext uri="{FF2B5EF4-FFF2-40B4-BE49-F238E27FC236}">
                <a16:creationId xmlns="" xmlns:a16="http://schemas.microsoft.com/office/drawing/2014/main" id="{CC19C12D-6149-48EE-2825-539B1B8CD810}"/>
              </a:ext>
            </a:extLst>
          </p:cNvPr>
          <p:cNvSpPr/>
          <p:nvPr/>
        </p:nvSpPr>
        <p:spPr>
          <a:xfrm>
            <a:off x="833846" y="3766757"/>
            <a:ext cx="221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400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Инструменты для бизнеса</a:t>
            </a:r>
          </a:p>
        </p:txBody>
      </p:sp>
      <p:sp>
        <p:nvSpPr>
          <p:cNvPr id="25" name="Прямоугольник 92">
            <a:extLst>
              <a:ext uri="{FF2B5EF4-FFF2-40B4-BE49-F238E27FC236}">
                <a16:creationId xmlns="" xmlns:a16="http://schemas.microsoft.com/office/drawing/2014/main" id="{E3A27747-1D06-DCCF-8959-10818868BD79}"/>
              </a:ext>
            </a:extLst>
          </p:cNvPr>
          <p:cNvSpPr/>
          <p:nvPr/>
        </p:nvSpPr>
        <p:spPr>
          <a:xfrm>
            <a:off x="6600540" y="3766757"/>
            <a:ext cx="221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400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Продвижение и сбыт</a:t>
            </a:r>
          </a:p>
        </p:txBody>
      </p:sp>
      <p:pic>
        <p:nvPicPr>
          <p:cNvPr id="38" name="Рисунок 6">
            <a:extLst>
              <a:ext uri="{FF2B5EF4-FFF2-40B4-BE49-F238E27FC236}">
                <a16:creationId xmlns="" xmlns:a16="http://schemas.microsoft.com/office/drawing/2014/main" id="{DD13E705-8D43-6B16-8BB1-2CC8819A81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9692" y="2670778"/>
            <a:ext cx="178687" cy="178687"/>
          </a:xfrm>
          <a:prstGeom prst="rect">
            <a:avLst/>
          </a:prstGeom>
        </p:spPr>
      </p:pic>
      <p:pic>
        <p:nvPicPr>
          <p:cNvPr id="62" name="Google Shape;182;p21">
            <a:extLst>
              <a:ext uri="{FF2B5EF4-FFF2-40B4-BE49-F238E27FC236}">
                <a16:creationId xmlns="" xmlns:a16="http://schemas.microsoft.com/office/drawing/2014/main" id="{546C02C4-7648-6F0D-E5D0-E2B210C5306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0551" y="2052761"/>
            <a:ext cx="212148" cy="137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Рисунок 8">
            <a:extLst>
              <a:ext uri="{FF2B5EF4-FFF2-40B4-BE49-F238E27FC236}">
                <a16:creationId xmlns="" xmlns:a16="http://schemas.microsoft.com/office/drawing/2014/main" id="{4F404E2F-95BA-2B1A-0AFE-D4E6FA93ED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915" y="2384693"/>
            <a:ext cx="136755" cy="136755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7034A9D2-459D-9432-CEEC-FE6125A018B7}"/>
              </a:ext>
            </a:extLst>
          </p:cNvPr>
          <p:cNvSpPr txBox="1"/>
          <p:nvPr/>
        </p:nvSpPr>
        <p:spPr>
          <a:xfrm>
            <a:off x="1100761" y="1692129"/>
            <a:ext cx="166416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цифровой профиль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E36669C8-0076-2CB0-6F6B-EC0D55E22AE5}"/>
              </a:ext>
            </a:extLst>
          </p:cNvPr>
          <p:cNvSpPr txBox="1"/>
          <p:nvPr/>
        </p:nvSpPr>
        <p:spPr>
          <a:xfrm>
            <a:off x="1100761" y="1999846"/>
            <a:ext cx="195865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расчет рейтинга бизнеса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1893968C-CF89-CFAE-629E-640BB8974469}"/>
              </a:ext>
            </a:extLst>
          </p:cNvPr>
          <p:cNvSpPr txBox="1"/>
          <p:nvPr/>
        </p:nvSpPr>
        <p:spPr>
          <a:xfrm>
            <a:off x="1100761" y="2307301"/>
            <a:ext cx="193389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уведомления от госорганов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6BA49121-A1F4-0964-967A-5E37DDC32051}"/>
              </a:ext>
            </a:extLst>
          </p:cNvPr>
          <p:cNvSpPr txBox="1"/>
          <p:nvPr/>
        </p:nvSpPr>
        <p:spPr>
          <a:xfrm>
            <a:off x="1100761" y="2615258"/>
            <a:ext cx="206148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календарь предпринимателя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5300A099-B73D-0232-4AC6-D9F8DC2F12E9}"/>
              </a:ext>
            </a:extLst>
          </p:cNvPr>
          <p:cNvSpPr txBox="1"/>
          <p:nvPr/>
        </p:nvSpPr>
        <p:spPr>
          <a:xfrm>
            <a:off x="3958451" y="1692129"/>
            <a:ext cx="193389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законодательный дайджест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57ACA126-0C5B-C806-317F-6EDDDEF32596}"/>
              </a:ext>
            </a:extLst>
          </p:cNvPr>
          <p:cNvSpPr txBox="1"/>
          <p:nvPr/>
        </p:nvSpPr>
        <p:spPr>
          <a:xfrm>
            <a:off x="3958451" y="1999846"/>
            <a:ext cx="166416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новости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7BB48064-8F58-3AA5-61E6-189781EBB9B6}"/>
              </a:ext>
            </a:extLst>
          </p:cNvPr>
          <p:cNvSpPr txBox="1"/>
          <p:nvPr/>
        </p:nvSpPr>
        <p:spPr>
          <a:xfrm>
            <a:off x="3958451" y="2307301"/>
            <a:ext cx="193389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статистика для бизнеса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3B2FC50B-7962-2F7D-6D01-DE56F8F108E2}"/>
              </a:ext>
            </a:extLst>
          </p:cNvPr>
          <p:cNvSpPr txBox="1"/>
          <p:nvPr/>
        </p:nvSpPr>
        <p:spPr>
          <a:xfrm>
            <a:off x="3958451" y="2615258"/>
            <a:ext cx="154372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самозанятым: старт, развитие, поддержка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F772584E-FFE5-C744-6D2D-9C9AD78210C4}"/>
              </a:ext>
            </a:extLst>
          </p:cNvPr>
          <p:cNvSpPr txBox="1"/>
          <p:nvPr/>
        </p:nvSpPr>
        <p:spPr>
          <a:xfrm>
            <a:off x="6899691" y="1622031"/>
            <a:ext cx="166416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получение кредита онлайн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5CA4F72A-9AEE-2FEB-EF41-5E3BD6649C0D}"/>
              </a:ext>
            </a:extLst>
          </p:cNvPr>
          <p:cNvSpPr txBox="1"/>
          <p:nvPr/>
        </p:nvSpPr>
        <p:spPr>
          <a:xfrm>
            <a:off x="6899691" y="1979626"/>
            <a:ext cx="211254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льготный </a:t>
            </a:r>
            <a:r>
              <a:rPr lang="ru-RU" sz="1050" b="1" dirty="0" smtClean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лизинг оборудования</a:t>
            </a:r>
            <a:endParaRPr lang="ru-RU" sz="1050" b="1" dirty="0">
              <a:solidFill>
                <a:schemeClr val="bg1">
                  <a:lumMod val="75000"/>
                </a:schemeClr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  <a:sym typeface="Montserrat Medium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4FEA7B83-9137-FF67-5222-98E669986A13}"/>
              </a:ext>
            </a:extLst>
          </p:cNvPr>
          <p:cNvSpPr txBox="1"/>
          <p:nvPr/>
        </p:nvSpPr>
        <p:spPr>
          <a:xfrm>
            <a:off x="6899691" y="2307301"/>
            <a:ext cx="191396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льготное кредитование инновационных компаний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31F49333-68B1-D82C-2DB4-C62D9054A4E4}"/>
              </a:ext>
            </a:extLst>
          </p:cNvPr>
          <p:cNvSpPr txBox="1"/>
          <p:nvPr/>
        </p:nvSpPr>
        <p:spPr>
          <a:xfrm>
            <a:off x="6899691" y="2724045"/>
            <a:ext cx="1913969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центр поддержки инвестиционного кредитования</a:t>
            </a:r>
          </a:p>
        </p:txBody>
      </p:sp>
      <p:sp>
        <p:nvSpPr>
          <p:cNvPr id="77" name="Прямоугольник 92">
            <a:extLst>
              <a:ext uri="{FF2B5EF4-FFF2-40B4-BE49-F238E27FC236}">
                <a16:creationId xmlns="" xmlns:a16="http://schemas.microsoft.com/office/drawing/2014/main" id="{035B66B9-5260-1549-CF39-CB88389ECFF0}"/>
              </a:ext>
            </a:extLst>
          </p:cNvPr>
          <p:cNvSpPr/>
          <p:nvPr/>
        </p:nvSpPr>
        <p:spPr>
          <a:xfrm>
            <a:off x="833846" y="4311150"/>
            <a:ext cx="221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400" b="1" dirty="0">
                <a:solidFill>
                  <a:srgbClr val="FFD633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Начни свое дело</a:t>
            </a:r>
          </a:p>
        </p:txBody>
      </p:sp>
      <p:sp>
        <p:nvSpPr>
          <p:cNvPr id="79" name="Прямоугольник 92">
            <a:extLst>
              <a:ext uri="{FF2B5EF4-FFF2-40B4-BE49-F238E27FC236}">
                <a16:creationId xmlns="" xmlns:a16="http://schemas.microsoft.com/office/drawing/2014/main" id="{A2A9DAFF-A364-E8E4-9C9F-ABF098293DC0}"/>
              </a:ext>
            </a:extLst>
          </p:cNvPr>
          <p:cNvSpPr/>
          <p:nvPr/>
        </p:nvSpPr>
        <p:spPr>
          <a:xfrm>
            <a:off x="3743434" y="4311150"/>
            <a:ext cx="221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400" b="1" dirty="0">
                <a:solidFill>
                  <a:srgbClr val="FFD633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Ваши помощники</a:t>
            </a:r>
          </a:p>
        </p:txBody>
      </p:sp>
      <p:sp>
        <p:nvSpPr>
          <p:cNvPr id="80" name="Rounded Rectangle 79">
            <a:extLst>
              <a:ext uri="{FF2B5EF4-FFF2-40B4-BE49-F238E27FC236}">
                <a16:creationId xmlns="" xmlns:a16="http://schemas.microsoft.com/office/drawing/2014/main" id="{781139E3-56E1-F975-CFD8-8A44E25EBB8C}"/>
              </a:ext>
            </a:extLst>
          </p:cNvPr>
          <p:cNvSpPr/>
          <p:nvPr/>
        </p:nvSpPr>
        <p:spPr>
          <a:xfrm>
            <a:off x="9188220" y="1092491"/>
            <a:ext cx="2501872" cy="2261380"/>
          </a:xfrm>
          <a:prstGeom prst="roundRect">
            <a:avLst>
              <a:gd name="adj" fmla="val 507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1" name="Прямоугольник 70">
            <a:extLst>
              <a:ext uri="{FF2B5EF4-FFF2-40B4-BE49-F238E27FC236}">
                <a16:creationId xmlns="" xmlns:a16="http://schemas.microsoft.com/office/drawing/2014/main" id="{BC7023B2-D387-1868-454F-ACF6835B24F5}"/>
              </a:ext>
            </a:extLst>
          </p:cNvPr>
          <p:cNvSpPr/>
          <p:nvPr/>
        </p:nvSpPr>
        <p:spPr>
          <a:xfrm>
            <a:off x="9476378" y="1335202"/>
            <a:ext cx="206700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400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Меры поддержки</a:t>
            </a:r>
          </a:p>
        </p:txBody>
      </p:sp>
      <p:pic>
        <p:nvPicPr>
          <p:cNvPr id="82" name="Google Shape;184;p21">
            <a:extLst>
              <a:ext uri="{FF2B5EF4-FFF2-40B4-BE49-F238E27FC236}">
                <a16:creationId xmlns="" xmlns:a16="http://schemas.microsoft.com/office/drawing/2014/main" id="{D396E217-6BD8-5DA5-D147-B89CC0D81CE8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48454" y="1706162"/>
            <a:ext cx="110313" cy="146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183;p21">
            <a:extLst>
              <a:ext uri="{FF2B5EF4-FFF2-40B4-BE49-F238E27FC236}">
                <a16:creationId xmlns="" xmlns:a16="http://schemas.microsoft.com/office/drawing/2014/main" id="{467B115F-4A1C-3C3E-BFFF-9CCA4FEF8F84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30089" y="2359202"/>
            <a:ext cx="142853" cy="111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Рисунок 1">
            <a:extLst>
              <a:ext uri="{FF2B5EF4-FFF2-40B4-BE49-F238E27FC236}">
                <a16:creationId xmlns="" xmlns:a16="http://schemas.microsoft.com/office/drawing/2014/main" id="{B4CC0923-2DCB-BD1B-102F-5E7879CB7B4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0387" y="2010050"/>
            <a:ext cx="166445" cy="166445"/>
          </a:xfrm>
          <a:prstGeom prst="rect">
            <a:avLst/>
          </a:prstGeom>
        </p:spPr>
      </p:pic>
      <p:pic>
        <p:nvPicPr>
          <p:cNvPr id="85" name="Рисунок 7">
            <a:extLst>
              <a:ext uri="{FF2B5EF4-FFF2-40B4-BE49-F238E27FC236}">
                <a16:creationId xmlns="" xmlns:a16="http://schemas.microsoft.com/office/drawing/2014/main" id="{DB8C6584-36CC-2060-BAA9-D023ED0B7C5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9396" y="2661575"/>
            <a:ext cx="184237" cy="184237"/>
          </a:xfrm>
          <a:prstGeom prst="rect">
            <a:avLst/>
          </a:prstGeom>
        </p:spPr>
      </p:pic>
      <p:pic>
        <p:nvPicPr>
          <p:cNvPr id="86" name="Google Shape;180;p21">
            <a:extLst>
              <a:ext uri="{FF2B5EF4-FFF2-40B4-BE49-F238E27FC236}">
                <a16:creationId xmlns="" xmlns:a16="http://schemas.microsoft.com/office/drawing/2014/main" id="{76179BC9-DE54-5C78-0166-A26A20E981D7}"/>
              </a:ext>
            </a:extLst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630133" y="1642926"/>
            <a:ext cx="180299" cy="160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197;p21">
            <a:extLst>
              <a:ext uri="{FF2B5EF4-FFF2-40B4-BE49-F238E27FC236}">
                <a16:creationId xmlns="" xmlns:a16="http://schemas.microsoft.com/office/drawing/2014/main" id="{6A59BE09-DDFF-6741-23C7-CD0EFD5F6489}"/>
              </a:ext>
            </a:extLst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625752" y="2394966"/>
            <a:ext cx="192246" cy="168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Рисунок 3">
            <a:extLst>
              <a:ext uri="{FF2B5EF4-FFF2-40B4-BE49-F238E27FC236}">
                <a16:creationId xmlns="" xmlns:a16="http://schemas.microsoft.com/office/drawing/2014/main" id="{0EEB01DF-87AA-1113-A3B3-EA4B2711383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6095" y="2733726"/>
            <a:ext cx="228372" cy="228372"/>
          </a:xfrm>
          <a:prstGeom prst="rect">
            <a:avLst/>
          </a:prstGeom>
        </p:spPr>
      </p:pic>
      <p:pic>
        <p:nvPicPr>
          <p:cNvPr id="89" name="Рисунок 85">
            <a:extLst>
              <a:ext uri="{FF2B5EF4-FFF2-40B4-BE49-F238E27FC236}">
                <a16:creationId xmlns="" xmlns:a16="http://schemas.microsoft.com/office/drawing/2014/main" id="{258F571E-358B-7AE1-93A9-B1D7F66E7F4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9126" y="2034383"/>
            <a:ext cx="189059" cy="189059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64ABF9EE-4820-F84F-C419-F98458CF77DB}"/>
              </a:ext>
            </a:extLst>
          </p:cNvPr>
          <p:cNvSpPr txBox="1"/>
          <p:nvPr/>
        </p:nvSpPr>
        <p:spPr>
          <a:xfrm>
            <a:off x="9750529" y="1671909"/>
            <a:ext cx="166416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государственные</a:t>
            </a:r>
          </a:p>
          <a:p>
            <a:pPr marR="2786" lvl="0" indent="0"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меры поддержки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CE1EF9A0-C866-1F39-AD06-7F5DD4974977}"/>
              </a:ext>
            </a:extLst>
          </p:cNvPr>
          <p:cNvSpPr txBox="1"/>
          <p:nvPr/>
        </p:nvSpPr>
        <p:spPr>
          <a:xfrm>
            <a:off x="9750529" y="2063516"/>
            <a:ext cx="213667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региональные </a:t>
            </a:r>
            <a:b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</a:b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меры поддержки</a:t>
            </a:r>
          </a:p>
        </p:txBody>
      </p:sp>
      <p:pic>
        <p:nvPicPr>
          <p:cNvPr id="93" name="Google Shape;181;p21">
            <a:extLst>
              <a:ext uri="{FF2B5EF4-FFF2-40B4-BE49-F238E27FC236}">
                <a16:creationId xmlns="" xmlns:a16="http://schemas.microsoft.com/office/drawing/2014/main" id="{0B6CADE4-9323-3D8A-D240-33515F9D0373}"/>
              </a:ext>
            </a:extLst>
          </p:cNvPr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468048" y="1682862"/>
            <a:ext cx="194533" cy="180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205;p21">
            <a:extLst>
              <a:ext uri="{FF2B5EF4-FFF2-40B4-BE49-F238E27FC236}">
                <a16:creationId xmlns="" xmlns:a16="http://schemas.microsoft.com/office/drawing/2014/main" id="{983BA3C2-3A80-D5B1-BCD1-68821850796D}"/>
              </a:ext>
            </a:extLst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9484183" y="2100817"/>
            <a:ext cx="164132" cy="159567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397DEA87-3C71-1C08-7FA3-040E67375C07}"/>
              </a:ext>
            </a:extLst>
          </p:cNvPr>
          <p:cNvSpPr txBox="1"/>
          <p:nvPr/>
        </p:nvSpPr>
        <p:spPr>
          <a:xfrm>
            <a:off x="1100761" y="4747875"/>
            <a:ext cx="208217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регистрация бизнеса онлайн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8BF41AB0-D387-CC07-B579-BC9284580292}"/>
              </a:ext>
            </a:extLst>
          </p:cNvPr>
          <p:cNvSpPr txBox="1"/>
          <p:nvPr/>
        </p:nvSpPr>
        <p:spPr>
          <a:xfrm>
            <a:off x="1100761" y="5088844"/>
            <a:ext cx="228137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выбор организационно-правовой формы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BD16D593-E9CD-906B-A970-747E66326B4E}"/>
              </a:ext>
            </a:extLst>
          </p:cNvPr>
          <p:cNvSpPr txBox="1"/>
          <p:nvPr/>
        </p:nvSpPr>
        <p:spPr>
          <a:xfrm>
            <a:off x="1100761" y="5471116"/>
            <a:ext cx="193389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выбор налогового режима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17C3617C-29B8-EA47-C834-81E730559F26}"/>
              </a:ext>
            </a:extLst>
          </p:cNvPr>
          <p:cNvSpPr txBox="1"/>
          <p:nvPr/>
        </p:nvSpPr>
        <p:spPr>
          <a:xfrm>
            <a:off x="1100761" y="5837264"/>
            <a:ext cx="260863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получение электронной подписи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C8F69584-0D5E-07BA-AE8B-C73D83E057CD}"/>
              </a:ext>
            </a:extLst>
          </p:cNvPr>
          <p:cNvSpPr txBox="1"/>
          <p:nvPr/>
        </p:nvSpPr>
        <p:spPr>
          <a:xfrm>
            <a:off x="3958658" y="4747875"/>
            <a:ext cx="166416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бизнес-обучение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67586557-2EDA-D1C1-2589-DBCEFB7CE5BD}"/>
              </a:ext>
            </a:extLst>
          </p:cNvPr>
          <p:cNvSpPr txBox="1"/>
          <p:nvPr/>
        </p:nvSpPr>
        <p:spPr>
          <a:xfrm>
            <a:off x="3958658" y="5088844"/>
            <a:ext cx="193368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конструктор документов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2C78B9FE-82B4-4654-43F4-39C5048A5F1B}"/>
              </a:ext>
            </a:extLst>
          </p:cNvPr>
          <p:cNvSpPr txBox="1"/>
          <p:nvPr/>
        </p:nvSpPr>
        <p:spPr>
          <a:xfrm>
            <a:off x="3958658" y="5471116"/>
            <a:ext cx="193389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проверка контрагента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F2EAF35E-A2EC-6A47-10AE-4F3EF91B4E52}"/>
              </a:ext>
            </a:extLst>
          </p:cNvPr>
          <p:cNvSpPr txBox="1"/>
          <p:nvPr/>
        </p:nvSpPr>
        <p:spPr>
          <a:xfrm>
            <a:off x="3958658" y="5837264"/>
            <a:ext cx="206148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сервис 360° — подать </a:t>
            </a:r>
            <a:r>
              <a:rPr lang="ru" sz="1050" b="1" dirty="0" smtClean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жалобу</a:t>
            </a:r>
            <a:endParaRPr lang="ru-RU" sz="1050" b="1" dirty="0">
              <a:solidFill>
                <a:schemeClr val="bg1">
                  <a:lumMod val="75000"/>
                </a:schemeClr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  <a:sym typeface="Montserrat Medium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="" xmlns:a16="http://schemas.microsoft.com/office/drawing/2014/main" id="{9A0EF20C-8BAC-3ED9-5412-45BFDF8B478B}"/>
              </a:ext>
            </a:extLst>
          </p:cNvPr>
          <p:cNvSpPr txBox="1"/>
          <p:nvPr/>
        </p:nvSpPr>
        <p:spPr>
          <a:xfrm>
            <a:off x="6899692" y="4214977"/>
            <a:ext cx="154194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производственная кооперация и сбыт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86FF9BE6-E91D-5306-F254-FE9CDC013CB6}"/>
              </a:ext>
            </a:extLst>
          </p:cNvPr>
          <p:cNvSpPr txBox="1"/>
          <p:nvPr/>
        </p:nvSpPr>
        <p:spPr>
          <a:xfrm>
            <a:off x="6899692" y="4615458"/>
            <a:ext cx="160422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доступ к закупкам </a:t>
            </a:r>
            <a:r>
              <a:rPr lang="ru-RU" sz="1050" b="1" dirty="0" smtClean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крупных госкомпаний</a:t>
            </a:r>
            <a:endParaRPr lang="ru-RU" sz="1050" b="1" dirty="0">
              <a:solidFill>
                <a:schemeClr val="bg1">
                  <a:lumMod val="75000"/>
                </a:schemeClr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  <a:sym typeface="Montserrat Medium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="" xmlns:a16="http://schemas.microsoft.com/office/drawing/2014/main" id="{F791A1DC-6D2B-682B-0DBC-0C28BD9891BC}"/>
              </a:ext>
            </a:extLst>
          </p:cNvPr>
          <p:cNvSpPr txBox="1"/>
          <p:nvPr/>
        </p:nvSpPr>
        <p:spPr>
          <a:xfrm>
            <a:off x="6899691" y="5055434"/>
            <a:ext cx="1933895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запуск </a:t>
            </a:r>
            <a:r>
              <a:rPr lang="ru-RU" sz="1050" b="1" dirty="0" smtClean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рекламы</a:t>
            </a:r>
            <a:br>
              <a:rPr lang="ru-RU" sz="1050" b="1" dirty="0" smtClean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</a:br>
            <a:r>
              <a:rPr lang="ru-RU" sz="1050" b="1" dirty="0" smtClean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с </a:t>
            </a: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Яндекс Бизнесом</a:t>
            </a:r>
          </a:p>
        </p:txBody>
      </p:sp>
      <p:pic>
        <p:nvPicPr>
          <p:cNvPr id="106" name="Google Shape;209;p21">
            <a:extLst>
              <a:ext uri="{FF2B5EF4-FFF2-40B4-BE49-F238E27FC236}">
                <a16:creationId xmlns="" xmlns:a16="http://schemas.microsoft.com/office/drawing/2014/main" id="{55A3C0A2-F811-4370-4616-4273979CA5CF}"/>
              </a:ext>
            </a:extLst>
          </p:cNvPr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849692" y="4783314"/>
            <a:ext cx="150007" cy="141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93;p21">
            <a:extLst>
              <a:ext uri="{FF2B5EF4-FFF2-40B4-BE49-F238E27FC236}">
                <a16:creationId xmlns="" xmlns:a16="http://schemas.microsoft.com/office/drawing/2014/main" id="{455F7CFD-BA77-6582-B165-4D8540B128F5}"/>
              </a:ext>
            </a:extLst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830551" y="5088686"/>
            <a:ext cx="186418" cy="2334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78;p21">
            <a:extLst>
              <a:ext uri="{FF2B5EF4-FFF2-40B4-BE49-F238E27FC236}">
                <a16:creationId xmlns="" xmlns:a16="http://schemas.microsoft.com/office/drawing/2014/main" id="{5F7165E4-1549-0903-7BAD-EEC39AFC338D}"/>
              </a:ext>
            </a:extLst>
          </p:cNvPr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852034" y="5510257"/>
            <a:ext cx="129197" cy="16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96;p21">
            <a:extLst>
              <a:ext uri="{FF2B5EF4-FFF2-40B4-BE49-F238E27FC236}">
                <a16:creationId xmlns="" xmlns:a16="http://schemas.microsoft.com/office/drawing/2014/main" id="{01C0C93C-6099-1697-E5A0-ACBF0503EE14}"/>
              </a:ext>
            </a:extLst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812822" y="5864300"/>
            <a:ext cx="186419" cy="196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Рисунок 4">
            <a:extLst>
              <a:ext uri="{FF2B5EF4-FFF2-40B4-BE49-F238E27FC236}">
                <a16:creationId xmlns="" xmlns:a16="http://schemas.microsoft.com/office/drawing/2014/main" id="{3030DE5A-0353-5257-544C-F1200AE07118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4790" y="4772631"/>
            <a:ext cx="186418" cy="186418"/>
          </a:xfrm>
          <a:prstGeom prst="rect">
            <a:avLst/>
          </a:prstGeom>
        </p:spPr>
      </p:pic>
      <p:pic>
        <p:nvPicPr>
          <p:cNvPr id="111" name="Google Shape;210;p21">
            <a:extLst>
              <a:ext uri="{FF2B5EF4-FFF2-40B4-BE49-F238E27FC236}">
                <a16:creationId xmlns="" xmlns:a16="http://schemas.microsoft.com/office/drawing/2014/main" id="{CEF95D93-1ABA-861D-8A5C-1977B6C8AD37}"/>
              </a:ext>
            </a:extLst>
          </p:cNvPr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734933" y="5123379"/>
            <a:ext cx="133161" cy="164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Рисунок 5">
            <a:extLst>
              <a:ext uri="{FF2B5EF4-FFF2-40B4-BE49-F238E27FC236}">
                <a16:creationId xmlns="" xmlns:a16="http://schemas.microsoft.com/office/drawing/2014/main" id="{81E10F16-6351-3DF0-D3A8-FD573B570AF2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6145" y="5496000"/>
            <a:ext cx="195969" cy="195969"/>
          </a:xfrm>
          <a:prstGeom prst="rect">
            <a:avLst/>
          </a:prstGeom>
        </p:spPr>
      </p:pic>
      <p:pic>
        <p:nvPicPr>
          <p:cNvPr id="113" name="Google Shape;208;p21">
            <a:extLst>
              <a:ext uri="{FF2B5EF4-FFF2-40B4-BE49-F238E27FC236}">
                <a16:creationId xmlns="" xmlns:a16="http://schemas.microsoft.com/office/drawing/2014/main" id="{76BD4715-ABB7-1C8E-F59F-4547838D889A}"/>
              </a:ext>
            </a:extLst>
          </p:cNvPr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3714790" y="5869861"/>
            <a:ext cx="159620" cy="195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95;p21">
            <a:extLst>
              <a:ext uri="{FF2B5EF4-FFF2-40B4-BE49-F238E27FC236}">
                <a16:creationId xmlns="" xmlns:a16="http://schemas.microsoft.com/office/drawing/2014/main" id="{53643ACF-E7FB-89CF-540A-DAB52F688471}"/>
              </a:ext>
            </a:extLst>
          </p:cNvPr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6600540" y="4292153"/>
            <a:ext cx="162314" cy="1708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Объект 3">
            <a:extLst>
              <a:ext uri="{FF2B5EF4-FFF2-40B4-BE49-F238E27FC236}">
                <a16:creationId xmlns="" xmlns:a16="http://schemas.microsoft.com/office/drawing/2014/main" id="{AE65AF30-B21D-B6E0-B4D6-5A1FB570D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363" y="4663545"/>
            <a:ext cx="184406" cy="184406"/>
          </a:xfrm>
        </p:spPr>
      </p:pic>
      <p:pic>
        <p:nvPicPr>
          <p:cNvPr id="116" name="Рисунок 2">
            <a:extLst>
              <a:ext uri="{FF2B5EF4-FFF2-40B4-BE49-F238E27FC236}">
                <a16:creationId xmlns="" xmlns:a16="http://schemas.microsoft.com/office/drawing/2014/main" id="{8C199158-DABD-F85A-F100-3750213945FC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7641" y="5108040"/>
            <a:ext cx="180022" cy="180022"/>
          </a:xfrm>
          <a:prstGeom prst="rect">
            <a:avLst/>
          </a:prstGeom>
        </p:spPr>
      </p:pic>
      <p:pic>
        <p:nvPicPr>
          <p:cNvPr id="92" name="Рисунок 91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640" y="358921"/>
            <a:ext cx="1771538" cy="534119"/>
          </a:xfrm>
          <a:prstGeom prst="rect">
            <a:avLst/>
          </a:prstGeom>
        </p:spPr>
      </p:pic>
      <p:pic>
        <p:nvPicPr>
          <p:cNvPr id="118" name="Рисунок 117"/>
          <p:cNvPicPr>
            <a:picLocks noChangeAspect="1"/>
          </p:cNvPicPr>
          <p:nvPr/>
        </p:nvPicPr>
        <p:blipFill>
          <a:blip r:embed="rId27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4169" y="400028"/>
            <a:ext cx="1210327" cy="428198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833846" y="1714632"/>
            <a:ext cx="218279" cy="213913"/>
          </a:xfrm>
          <a:prstGeom prst="rect">
            <a:avLst/>
          </a:prstGeom>
        </p:spPr>
      </p:pic>
      <p:pic>
        <p:nvPicPr>
          <p:cNvPr id="119" name="Рисунок 61">
            <a:extLst>
              <a:ext uri="{FF2B5EF4-FFF2-40B4-BE49-F238E27FC236}">
                <a16:creationId xmlns="" xmlns:a16="http://schemas.microsoft.com/office/drawing/2014/main" id="{ED2A8417-2BC5-887B-EC92-40F89A41BEFB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01479" y="476250"/>
            <a:ext cx="572813" cy="29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576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="" xmlns:a16="http://schemas.microsoft.com/office/drawing/2014/main" id="{AD38A84B-AF1D-8952-AAF3-8E9911070AD5}"/>
              </a:ext>
            </a:extLst>
          </p:cNvPr>
          <p:cNvSpPr/>
          <p:nvPr/>
        </p:nvSpPr>
        <p:spPr>
          <a:xfrm>
            <a:off x="2015366" y="1812577"/>
            <a:ext cx="3429000" cy="3220674"/>
          </a:xfrm>
          <a:prstGeom prst="roundRect">
            <a:avLst>
              <a:gd name="adj" fmla="val 461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Прямоугольник 11"/>
          <p:cNvSpPr/>
          <p:nvPr/>
        </p:nvSpPr>
        <p:spPr>
          <a:xfrm>
            <a:off x="2265466" y="5342950"/>
            <a:ext cx="290252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Александр Иса</a:t>
            </a:r>
            <a:r>
              <a:rPr lang="en-US" sz="2400" b="1" dirty="0" smtClean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é</a:t>
            </a:r>
            <a:r>
              <a:rPr lang="ru-RU" sz="2400" b="1" dirty="0" smtClean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вич</a:t>
            </a:r>
            <a:endParaRPr lang="ru-RU" sz="2400" b="1" dirty="0">
              <a:solidFill>
                <a:schemeClr val="bg1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pic>
        <p:nvPicPr>
          <p:cNvPr id="38918" name="Picture 6" descr="http://qrcoder.ru/code/?https%3A%2F%2Ft.me%2Fisaevich_alexander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7773" y="2076984"/>
            <a:ext cx="2720436" cy="2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7222829" y="5342950"/>
            <a:ext cx="259709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Корпорация </a:t>
            </a:r>
            <a:r>
              <a:rPr lang="ru-RU" sz="2400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МСП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="" xmlns:a16="http://schemas.microsoft.com/office/drawing/2014/main" id="{42E9292D-D4B6-C959-471D-24AA147C4D6A}"/>
              </a:ext>
            </a:extLst>
          </p:cNvPr>
          <p:cNvSpPr/>
          <p:nvPr/>
        </p:nvSpPr>
        <p:spPr>
          <a:xfrm>
            <a:off x="6782718" y="1812577"/>
            <a:ext cx="3429000" cy="3220674"/>
          </a:xfrm>
          <a:prstGeom prst="roundRect">
            <a:avLst>
              <a:gd name="adj" fmla="val 43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6" name="Picture 2" descr="http://qrcoder.ru/code/?https%3A%2F%2Ft.me%2Fcorpmspo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4392" y="2030087"/>
            <a:ext cx="2833966" cy="2833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14432" y="2923804"/>
            <a:ext cx="998220" cy="998220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1351994" y="6021981"/>
            <a:ext cx="9488012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pc="7" dirty="0" smtClean="0">
                <a:solidFill>
                  <a:srgbClr val="4FCEFF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8 800 100-</a:t>
            </a:r>
            <a:r>
              <a:rPr lang="ru-RU" sz="3600" spc="7" dirty="0" smtClean="0">
                <a:solidFill>
                  <a:srgbClr val="4FCEFF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11</a:t>
            </a:r>
            <a:r>
              <a:rPr lang="en-US" sz="3600" spc="7" dirty="0" smtClean="0">
                <a:solidFill>
                  <a:srgbClr val="4FCEFF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-</a:t>
            </a:r>
            <a:r>
              <a:rPr lang="ru-RU" sz="3600" spc="7" dirty="0" smtClean="0">
                <a:solidFill>
                  <a:srgbClr val="4FCEFF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00    </a:t>
            </a:r>
            <a:r>
              <a:rPr lang="en-US" sz="3600" spc="7" dirty="0">
                <a:solidFill>
                  <a:srgbClr val="4FCEFF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|     </a:t>
            </a:r>
            <a:r>
              <a:rPr lang="en-US" sz="3600" spc="7" dirty="0" smtClean="0">
                <a:solidFill>
                  <a:srgbClr val="4FCEFF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www.corpmsp.ru   </a:t>
            </a:r>
            <a:endParaRPr lang="ru-RU" sz="3600" spc="7" dirty="0">
              <a:solidFill>
                <a:srgbClr val="4FCEFF"/>
              </a:solidFill>
              <a:latin typeface="PT Root UI Bold" panose="020B0603020202020204" pitchFamily="34" charset="-52"/>
              <a:ea typeface="PT Root UI Bold" panose="020B0603020202020204" pitchFamily="34" charset="-52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9907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Другая 2">
      <a:dk1>
        <a:srgbClr val="191919"/>
      </a:dk1>
      <a:lt1>
        <a:sysClr val="window" lastClr="FFFFFF"/>
      </a:lt1>
      <a:dk2>
        <a:srgbClr val="006EF0"/>
      </a:dk2>
      <a:lt2>
        <a:srgbClr val="E6D6C7"/>
      </a:lt2>
      <a:accent1>
        <a:srgbClr val="006EF0"/>
      </a:accent1>
      <a:accent2>
        <a:srgbClr val="FF6464"/>
      </a:accent2>
      <a:accent3>
        <a:srgbClr val="FFFFFF"/>
      </a:accent3>
      <a:accent4>
        <a:srgbClr val="191919"/>
      </a:accent4>
      <a:accent5>
        <a:srgbClr val="FFB464"/>
      </a:accent5>
      <a:accent6>
        <a:srgbClr val="7DCDA0"/>
      </a:accent6>
      <a:hlink>
        <a:srgbClr val="006EF0"/>
      </a:hlink>
      <a:folHlink>
        <a:srgbClr val="7F7F7F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93624</TotalTime>
  <Words>443</Words>
  <Application>Microsoft Office PowerPoint</Application>
  <PresentationFormat>Произвольный</PresentationFormat>
  <Paragraphs>142</Paragraphs>
  <Slides>9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Слайд think-cell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Перепелкина Екатерина Сергеевна</dc:creator>
  <cp:lastModifiedBy>ЗАМГЛАВЫ</cp:lastModifiedBy>
  <cp:revision>1505</cp:revision>
  <cp:lastPrinted>2023-06-23T10:15:43Z</cp:lastPrinted>
  <dcterms:created xsi:type="dcterms:W3CDTF">2022-02-09T17:47:39Z</dcterms:created>
  <dcterms:modified xsi:type="dcterms:W3CDTF">2023-10-19T04:38:59Z</dcterms:modified>
</cp:coreProperties>
</file>