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68" r:id="rId5"/>
    <p:sldId id="260" r:id="rId6"/>
    <p:sldId id="270" r:id="rId7"/>
    <p:sldId id="267" r:id="rId8"/>
    <p:sldId id="269" r:id="rId9"/>
    <p:sldId id="271" r:id="rId10"/>
    <p:sldId id="272" r:id="rId11"/>
    <p:sldId id="259" r:id="rId12"/>
    <p:sldId id="274" r:id="rId13"/>
    <p:sldId id="273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34B"/>
    <a:srgbClr val="F053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>
        <p:scale>
          <a:sx n="100" d="100"/>
          <a:sy n="100" d="100"/>
        </p:scale>
        <p:origin x="-990" y="-45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0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95208" y="285728"/>
            <a:ext cx="8858312" cy="3286148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7953388" y="1785926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66646" y="714356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Социальный контракт –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программа новых возможностей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12"/>
            <a:ext cx="5881686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1</a:t>
            </a:r>
            <a:br>
              <a:rPr lang="ru-RU" sz="3600" b="1" dirty="0" smtClean="0"/>
            </a:br>
            <a:r>
              <a:rPr lang="ru-RU" sz="2800" b="1" dirty="0" smtClean="0"/>
              <a:t>Выявление потенциальных получателей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1428736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Наладить контакт с социальной службой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48371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отобрать потенциальных получателей поддержки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150017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Провести беседу для выявления потенциальной готовности стать </a:t>
            </a:r>
            <a:r>
              <a:rPr lang="ru-RU" sz="1800" dirty="0" err="1" smtClean="0"/>
              <a:t>самозанятым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Рассказать о преимуществах Социального контракта и возможностях статуса </a:t>
            </a:r>
            <a:r>
              <a:rPr lang="ru-RU" sz="1800" dirty="0" err="1" smtClean="0"/>
              <a:t>самозанятого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0446" y="285728"/>
            <a:ext cx="4500594" cy="6357958"/>
          </a:xfrm>
        </p:spPr>
      </p:pic>
    </p:spTree>
    <p:extLst>
      <p:ext uri="{BB962C8B-B14F-4D97-AF65-F5344CB8AC3E}">
        <p14:creationId xmlns="" xmlns:p14="http://schemas.microsoft.com/office/powerpoint/2010/main" val="348286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112"/>
            <a:ext cx="5881686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2 </a:t>
            </a:r>
            <a:br>
              <a:rPr lang="ru-RU" sz="3600" b="1" dirty="0" smtClean="0"/>
            </a:br>
            <a:r>
              <a:rPr lang="ru-RU" sz="2800" b="1" dirty="0" smtClean="0"/>
              <a:t>Помощь в разработке бизнес-плана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1428736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Самостоятельно. Поиск в интернете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грамотно </a:t>
            </a:r>
            <a:r>
              <a:rPr lang="ru-RU" sz="1800" dirty="0" err="1" smtClean="0">
                <a:solidFill>
                  <a:schemeClr val="bg1"/>
                </a:solidFill>
              </a:rPr>
              <a:t>навигировать</a:t>
            </a:r>
            <a:r>
              <a:rPr lang="ru-RU" sz="1800" dirty="0" smtClean="0">
                <a:solidFill>
                  <a:schemeClr val="bg1"/>
                </a:solidFill>
              </a:rPr>
              <a:t> потенциального получателя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150017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 сайте «Бизнес-навигатор»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166778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Путем направления в Центр «Мой бизнес»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761023" y="406203"/>
            <a:ext cx="3961042" cy="6127750"/>
          </a:xfrm>
        </p:spPr>
      </p:pic>
    </p:spTree>
    <p:extLst>
      <p:ext uri="{BB962C8B-B14F-4D97-AF65-F5344CB8AC3E}">
        <p14:creationId xmlns="" xmlns:p14="http://schemas.microsoft.com/office/powerpoint/2010/main" val="348286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357166"/>
            <a:ext cx="5929354" cy="8572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Шаг 3 </a:t>
            </a:r>
            <a:br>
              <a:rPr lang="ru-RU" sz="3600" b="1" dirty="0" smtClean="0"/>
            </a:br>
            <a:r>
              <a:rPr lang="ru-RU" sz="2800" b="1" dirty="0" smtClean="0"/>
              <a:t>Помощь в регистрации в приложении «Мой налог»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Помочь скачать на свое мобильное устройство специальное приложение «Мой налог» . Оно доступно абсолютно бесплатно в </a:t>
            </a:r>
            <a:r>
              <a:rPr lang="ru-RU" sz="1800" dirty="0" err="1" smtClean="0"/>
              <a:t>AppStore</a:t>
            </a:r>
            <a:r>
              <a:rPr lang="ru-RU" sz="1800" dirty="0" smtClean="0"/>
              <a:t> и </a:t>
            </a:r>
            <a:r>
              <a:rPr lang="ru-RU" sz="1800" dirty="0" err="1" smtClean="0"/>
              <a:t>Google</a:t>
            </a:r>
            <a:r>
              <a:rPr lang="ru-RU" sz="1800" dirty="0" smtClean="0"/>
              <a:t> </a:t>
            </a:r>
            <a:r>
              <a:rPr lang="ru-RU" sz="1800" dirty="0" err="1" smtClean="0"/>
              <a:t>Play</a:t>
            </a:r>
            <a:r>
              <a:rPr lang="ru-RU" sz="1800" dirty="0" smtClean="0"/>
              <a:t>. Также на сайте Федеральной налоговой службы РФ есть его </a:t>
            </a:r>
            <a:r>
              <a:rPr lang="ru-RU" sz="1800" dirty="0" err="1" smtClean="0"/>
              <a:t>веб-версия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4" name="Picture 2" descr="C:\Users\User.User-PC\Pictures\1000_d_8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2" y="357166"/>
            <a:ext cx="5201142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86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" y="428604"/>
            <a:ext cx="7215238" cy="6964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Шаг 4 </a:t>
            </a:r>
            <a:br>
              <a:rPr lang="ru-RU" sz="3600" b="1" dirty="0" smtClean="0"/>
            </a:br>
            <a:r>
              <a:rPr lang="ru-RU" sz="2800" b="1" dirty="0" smtClean="0"/>
              <a:t>Направить информацию о получателе в Центр «Мой бизнес» для включения в образовательные программы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40" y="3071810"/>
            <a:ext cx="4726586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Программы наставничества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92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Главная  задача – помочь </a:t>
            </a:r>
            <a:r>
              <a:rPr lang="ru-RU" sz="1800" dirty="0" err="1" smtClean="0">
                <a:solidFill>
                  <a:schemeClr val="bg1"/>
                </a:solidFill>
              </a:rPr>
              <a:t>самозанятому</a:t>
            </a:r>
            <a:r>
              <a:rPr lang="ru-RU" sz="1800" dirty="0" smtClean="0">
                <a:solidFill>
                  <a:schemeClr val="bg1"/>
                </a:solidFill>
              </a:rPr>
              <a:t> адаптироваться в мире бизнеса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3143248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000240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Азбука предпринимателя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071678"/>
            <a:ext cx="224103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2" y="2643182"/>
            <a:ext cx="224103" cy="266700"/>
          </a:xfrm>
          <a:prstGeom prst="rect">
            <a:avLst/>
          </a:prstGeom>
        </p:spPr>
      </p:pic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95340" y="2571744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/>
              <a:t>Вебинар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самозанятых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2050" name="Picture 2" descr="C:\Users\User.User-PC\Pictures\Без названия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1818" y="1000108"/>
            <a:ext cx="5310182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86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81026" y="2143116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2454362" y="2842458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СПАСИБО</a:t>
            </a:r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 txBox="1">
            <a:spLocks/>
          </p:cNvSpPr>
          <p:nvPr/>
        </p:nvSpPr>
        <p:spPr>
          <a:xfrm>
            <a:off x="8739206" y="928670"/>
            <a:ext cx="3286148" cy="435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latin typeface="+mj-lt"/>
                <a:ea typeface="+mj-ea"/>
                <a:cs typeface="+mj-cs"/>
              </a:rPr>
              <a:t>Т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елефоны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информации: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Центр «Мой бизнес»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8 (800) 200-14-45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Управление развития бизнеса Министерства экономического развития, инвестиций, туризма и внешних связей Оренбургской области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(3532) 78-67-89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8" y="3286124"/>
            <a:ext cx="5625000" cy="6688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Осуществление индивидуальной предпринимательской инициативы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6FB3AF9-3C87-43EB-9C34-62219ACE26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EE845B-A861-4D7E-9F25-9688F84C9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6" y="4143380"/>
            <a:ext cx="5625000" cy="24003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Единовременная денежная выплата в размере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не более </a:t>
            </a:r>
            <a:r>
              <a:rPr lang="ru-RU" b="1" dirty="0" smtClean="0"/>
              <a:t>250 000 рублей </a:t>
            </a:r>
          </a:p>
          <a:p>
            <a:r>
              <a:rPr lang="ru-RU" sz="1600" dirty="0" smtClean="0"/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 </a:t>
            </a:r>
          </a:p>
          <a:p>
            <a:r>
              <a:rPr lang="ru-RU" sz="1800" dirty="0" smtClean="0"/>
              <a:t>Выплата в размере стоимости курса обучения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не более </a:t>
            </a:r>
            <a:r>
              <a:rPr lang="ru-RU" sz="2400" b="1" dirty="0" smtClean="0"/>
              <a:t>30 000 рублей</a:t>
            </a:r>
          </a:p>
          <a:p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684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74" y="500042"/>
            <a:ext cx="4555205" cy="29289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КОНЕЧНЫЙ РЕЗУЛЬТАТ СОЦИАЛЬНОГО КОНТРАКТА :</a:t>
            </a:r>
          </a:p>
          <a:p>
            <a:r>
              <a:rPr lang="ru-RU" sz="2400" b="1" dirty="0" smtClean="0"/>
              <a:t>регистрация гражданина в налоговом органе в качестве индивидуального предпринимателя или </a:t>
            </a:r>
            <a:r>
              <a:rPr lang="ru-RU" sz="2400" b="1" dirty="0" err="1" smtClean="0"/>
              <a:t>самозанятого</a:t>
            </a:r>
            <a:r>
              <a:rPr lang="ru-RU" sz="2400" b="1" dirty="0" smtClean="0"/>
              <a:t> </a:t>
            </a:r>
          </a:p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841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1BF7DB2-2168-4FC6-AB04-E359A63C5092}"/>
              </a:ext>
            </a:extLst>
          </p:cNvPr>
          <p:cNvSpPr/>
          <p:nvPr/>
        </p:nvSpPr>
        <p:spPr>
          <a:xfrm>
            <a:off x="4595802" y="464344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Предоставить в комплексный центр социального обслуживания населения по месту проживания бизнес-план и документы по постановлению 753-пп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488218-E861-4144-A3F8-1EADB0F8DEB7}"/>
              </a:ext>
            </a:extLst>
          </p:cNvPr>
          <p:cNvSpPr/>
          <p:nvPr/>
        </p:nvSpPr>
        <p:spPr>
          <a:xfrm>
            <a:off x="1234946" y="4761881"/>
            <a:ext cx="2432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Разработать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бизнес-план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C4B3C8-346F-458A-8B49-7EF2604C9252}"/>
              </a:ext>
            </a:extLst>
          </p:cNvPr>
          <p:cNvSpPr txBox="1"/>
          <p:nvPr/>
        </p:nvSpPr>
        <p:spPr>
          <a:xfrm>
            <a:off x="514928" y="4699614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E68704-645E-47B3-B726-393C18C1C597}"/>
              </a:ext>
            </a:extLst>
          </p:cNvPr>
          <p:cNvSpPr txBox="1"/>
          <p:nvPr/>
        </p:nvSpPr>
        <p:spPr>
          <a:xfrm>
            <a:off x="3667108" y="4643446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="" xmlns:p14="http://schemas.microsoft.com/office/powerpoint/2010/main" val="40126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14594" r="14594"/>
          <a:stretch>
            <a:fillRect/>
          </a:stretch>
        </p:blipFill>
        <p:spPr bwMode="auto">
          <a:xfrm>
            <a:off x="5781675" y="0"/>
            <a:ext cx="64103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809720" y="2571744"/>
            <a:ext cx="6205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Не менее 707 </a:t>
            </a:r>
            <a:r>
              <a:rPr lang="ru-RU" sz="4000" dirty="0" err="1" smtClean="0">
                <a:solidFill>
                  <a:schemeClr val="bg1"/>
                </a:solidFill>
              </a:rPr>
              <a:t>самозанятых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по программе 2021 года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24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500042"/>
            <a:ext cx="5625000" cy="2384287"/>
          </a:xfrm>
        </p:spPr>
        <p:txBody>
          <a:bodyPr>
            <a:normAutofit fontScale="92500"/>
          </a:bodyPr>
          <a:lstStyle/>
          <a:p>
            <a:endParaRPr lang="ru-RU" sz="1800" dirty="0" smtClean="0"/>
          </a:p>
          <a:p>
            <a:r>
              <a:rPr lang="ru-RU" dirty="0" smtClean="0"/>
              <a:t>Единовременная денежная выплата предоставляется в размере стоимости необходимых для осуществления индивидуальной предпринимательской деятельности :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381884" y="1142984"/>
            <a:ext cx="445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приобретаемых основных средств (оборудование) и материально-производственных запасов (сырье и материалы);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DDB8A27-0500-444C-9BD0-36FE2B16ACBA}"/>
              </a:ext>
            </a:extLst>
          </p:cNvPr>
          <p:cNvSpPr/>
          <p:nvPr/>
        </p:nvSpPr>
        <p:spPr>
          <a:xfrm>
            <a:off x="7453322" y="3071810"/>
            <a:ext cx="44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поиска и аренды помещения (не более 15 процентов общей суммы выплаты);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53322" y="4643446"/>
            <a:ext cx="445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оплат (пошлин) государственной регистрации в качестве индивидуального предпринимателя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80287" y="305603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67504" y="314324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80287" y="469910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67504" y="47148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="" xmlns:p14="http://schemas.microsoft.com/office/powerpoint/2010/main" val="40527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166646" y="785794"/>
            <a:ext cx="7429552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1. Репетиторство на дому — проведение индивидуальных и групповых занятий по образовательным дисциплинам с детьми и взрослыми;</a:t>
            </a:r>
          </a:p>
          <a:p>
            <a:r>
              <a:rPr lang="ru-RU" sz="1200" dirty="0" smtClean="0"/>
              <a:t>2. Услуги физическим лицам по присмотру и уходу за детьми;</a:t>
            </a:r>
          </a:p>
          <a:p>
            <a:r>
              <a:rPr lang="ru-RU" sz="1200" dirty="0" smtClean="0"/>
              <a:t>3. Услуги физическим лицам по присмотру и уходу за больными и престарелыми лицами, нуждающимися в постоянном уходе;</a:t>
            </a:r>
          </a:p>
          <a:p>
            <a:r>
              <a:rPr lang="ru-RU" sz="1200" dirty="0" smtClean="0"/>
              <a:t>4. Оказание услуг домохозяйствам по ведению домашнего хозяйства и выполнению домашней работы, включая уборку жилых помещений, приготовление пищи;</a:t>
            </a:r>
          </a:p>
          <a:p>
            <a:r>
              <a:rPr lang="ru-RU" sz="1200" dirty="0" smtClean="0"/>
              <a:t>5. Уборка помещений, благоустройство и озеленение территории физического лица;</a:t>
            </a:r>
          </a:p>
          <a:p>
            <a:r>
              <a:rPr lang="ru-RU" sz="1200" dirty="0" smtClean="0"/>
              <a:t>6. Ремонт и сборка мебели физических лиц на дому;</a:t>
            </a:r>
          </a:p>
          <a:p>
            <a:r>
              <a:rPr lang="ru-RU" sz="1200" dirty="0" smtClean="0"/>
              <a:t>7. Общестроительные несложные ремонтно-строительные работы (бетонные, малярные, штукатурные работы, кладка кирпича и кафеля, перфорационные, столярные, слесарные и прочие общестроительные работы), выполняемые для физических лиц;</a:t>
            </a:r>
          </a:p>
          <a:p>
            <a:r>
              <a:rPr lang="ru-RU" sz="1200" dirty="0" smtClean="0"/>
              <a:t>8. Мелкий ремонт и установка сантехнического оборудования физических лиц;</a:t>
            </a:r>
          </a:p>
          <a:p>
            <a:r>
              <a:rPr lang="ru-RU" sz="1200" dirty="0" smtClean="0"/>
              <a:t>9. Внутриквартирные (в частных застройках — внутридомовые) электромонтажные работы (при наличии допуска по </a:t>
            </a:r>
            <a:r>
              <a:rPr lang="ru-RU" sz="1200" dirty="0" err="1" smtClean="0"/>
              <a:t>электробезопасности</a:t>
            </a:r>
            <a:r>
              <a:rPr lang="ru-RU" sz="1200" dirty="0" smtClean="0"/>
              <a:t>), выполняемые для физических лиц;</a:t>
            </a:r>
          </a:p>
          <a:p>
            <a:r>
              <a:rPr lang="ru-RU" sz="1200" dirty="0" smtClean="0"/>
              <a:t>10. Земляные и </a:t>
            </a:r>
            <a:r>
              <a:rPr lang="ru-RU" sz="1200" dirty="0" err="1" smtClean="0"/>
              <a:t>рекультивационные</a:t>
            </a:r>
            <a:r>
              <a:rPr lang="ru-RU" sz="1200" dirty="0" smtClean="0"/>
              <a:t> работы на дехканских и приусадебных участках граждан;</a:t>
            </a:r>
          </a:p>
          <a:p>
            <a:r>
              <a:rPr lang="ru-RU" sz="1200" dirty="0" smtClean="0"/>
              <a:t>11. </a:t>
            </a:r>
            <a:r>
              <a:rPr lang="ru-RU" sz="1200" dirty="0" err="1" smtClean="0"/>
              <a:t>Сельскохозийственные</a:t>
            </a:r>
            <a:r>
              <a:rPr lang="ru-RU" sz="1200" dirty="0" smtClean="0"/>
              <a:t> работы по заказу владельцев фермерских хозяйств (уход за сельскохозяйственными растениями и животными, сбор урожая </a:t>
            </a:r>
            <a:r>
              <a:rPr lang="ru-RU" sz="1200" dirty="0" err="1" smtClean="0"/>
              <a:t>сельхозкультур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 другие </a:t>
            </a:r>
            <a:r>
              <a:rPr lang="ru-RU" sz="1200" dirty="0" err="1" smtClean="0"/>
              <a:t>сельхозработы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12. Работы по устройству ландшафта дачных и приусадебных участков граждан;</a:t>
            </a:r>
          </a:p>
          <a:p>
            <a:r>
              <a:rPr lang="ru-RU" sz="1200" dirty="0" smtClean="0"/>
              <a:t>13. Помощь владельцам приусадебных участков в посадке и уходе за сельскохозяйственными растениями, в сборе урожая </a:t>
            </a:r>
            <a:r>
              <a:rPr lang="ru-RU" sz="1200" dirty="0" err="1" smtClean="0"/>
              <a:t>сельхозкультур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14. Выпас домашнего скота, уход за домашним скотом;</a:t>
            </a:r>
          </a:p>
          <a:p>
            <a:r>
              <a:rPr lang="ru-RU" sz="1200" dirty="0" smtClean="0"/>
              <a:t>15. Ремонт и наладка компьютеров, установка лицензионного программного обеспечения физическим лицам;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AC32C4-9D3F-4F78-BF19-E2F099596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630758" y="214290"/>
            <a:ext cx="4561242" cy="6357982"/>
          </a:xfrm>
        </p:spPr>
      </p:pic>
    </p:spTree>
    <p:extLst>
      <p:ext uri="{BB962C8B-B14F-4D97-AF65-F5344CB8AC3E}">
        <p14:creationId xmlns="" xmlns:p14="http://schemas.microsoft.com/office/powerpoint/2010/main" val="295240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166646" y="785794"/>
            <a:ext cx="7500990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16. Установка и ремонт бытовой техники, выполняемые на дому у заказчика;</a:t>
            </a:r>
          </a:p>
          <a:p>
            <a:r>
              <a:rPr lang="ru-RU" sz="1200" dirty="0" smtClean="0"/>
              <a:t>17. Мелкий ремонт, установка аксессуаров и </a:t>
            </a:r>
            <a:r>
              <a:rPr lang="ru-RU" sz="1200" dirty="0" err="1" smtClean="0"/>
              <a:t>автосигнализации</a:t>
            </a:r>
            <a:r>
              <a:rPr lang="ru-RU" sz="1200" dirty="0" smtClean="0"/>
              <a:t>, пошив чехлов и напольного покрытия личных автомобилей физических лиц;</a:t>
            </a:r>
          </a:p>
          <a:p>
            <a:r>
              <a:rPr lang="ru-RU" sz="1200" dirty="0" smtClean="0"/>
              <a:t>18. Мойка автомобилей, полировка кузова автомобилей физических лиц;</a:t>
            </a:r>
          </a:p>
          <a:p>
            <a:r>
              <a:rPr lang="ru-RU" sz="1200" dirty="0" smtClean="0"/>
              <a:t>19. Погрузочно-разгрузочные работы на дому, выполняемые без применения средств механизации;</a:t>
            </a:r>
          </a:p>
          <a:p>
            <a:r>
              <a:rPr lang="ru-RU" sz="1200" dirty="0" smtClean="0"/>
              <a:t>20. Сбор макулатуры, пластиковой тары, металлолома и иного вторсырья;</a:t>
            </a:r>
          </a:p>
          <a:p>
            <a:r>
              <a:rPr lang="ru-RU" sz="1200" dirty="0" smtClean="0"/>
              <a:t>21. Народное </a:t>
            </a:r>
            <a:r>
              <a:rPr lang="ru-RU" sz="1200" dirty="0" err="1" smtClean="0"/>
              <a:t>целительство</a:t>
            </a:r>
            <a:r>
              <a:rPr lang="ru-RU" sz="1200" dirty="0" smtClean="0"/>
              <a:t> (при наличии лицензии);</a:t>
            </a:r>
          </a:p>
          <a:p>
            <a:r>
              <a:rPr lang="ru-RU" sz="1200" dirty="0" smtClean="0"/>
              <a:t>22. Оказание услуг дворецкого и консьержа у частных лиц;</a:t>
            </a:r>
          </a:p>
          <a:p>
            <a:r>
              <a:rPr lang="ru-RU" sz="1200" dirty="0" smtClean="0"/>
              <a:t>23. Доставка товаров физическим лицам с использованием личного транспорта (кроме грузовых перевозок);</a:t>
            </a:r>
          </a:p>
          <a:p>
            <a:r>
              <a:rPr lang="ru-RU" sz="1200" dirty="0" smtClean="0"/>
              <a:t>24. Перевозка на рынках и в торговых комплексах мелких грузов в тележках;</a:t>
            </a:r>
          </a:p>
          <a:p>
            <a:r>
              <a:rPr lang="ru-RU" sz="1200" dirty="0" smtClean="0"/>
              <a:t>25. Скупка и продажа товаров, бывших в употреблении;</a:t>
            </a:r>
          </a:p>
          <a:p>
            <a:r>
              <a:rPr lang="ru-RU" sz="1200" dirty="0" smtClean="0"/>
              <a:t>26. Ремонт велосипедов;</a:t>
            </a:r>
          </a:p>
          <a:p>
            <a:r>
              <a:rPr lang="ru-RU" sz="1200" dirty="0" smtClean="0"/>
              <a:t>27. Деревянное зодчество (деревянные скульптуры, строения ‘для детских площадок и парковых зон, выполненные из дерева)</a:t>
            </a:r>
          </a:p>
          <a:p>
            <a:r>
              <a:rPr lang="ru-RU" sz="1200" dirty="0" smtClean="0"/>
              <a:t>28. Живопись.</a:t>
            </a:r>
          </a:p>
          <a:p>
            <a:r>
              <a:rPr lang="ru-RU" sz="1200" dirty="0" smtClean="0"/>
              <a:t>29. Металлоремонтные работы (ремонт бытовых изделий из металла (изготовление дубликатов ключей, ремонт зонтов, несложный ремонт других бытовых металлоизделий), осуществляемый на дому);</a:t>
            </a:r>
          </a:p>
          <a:p>
            <a:r>
              <a:rPr lang="ru-RU" sz="1200" dirty="0" smtClean="0"/>
              <a:t>30. Изготовление и реализация попкорна, мороженого на фрезере на дому;</a:t>
            </a:r>
          </a:p>
          <a:p>
            <a:r>
              <a:rPr lang="ru-RU" sz="1200" dirty="0" smtClean="0"/>
              <a:t>31. Розничная торговля сельскохозяйственной продукцией на дехканских рынках;</a:t>
            </a:r>
          </a:p>
          <a:p>
            <a:r>
              <a:rPr lang="ru-RU" sz="1200" dirty="0" smtClean="0"/>
              <a:t>32. Розничная торговля газетами, журналами и книжной продукцией;</a:t>
            </a:r>
          </a:p>
          <a:p>
            <a:r>
              <a:rPr lang="ru-RU" sz="1200" dirty="0" smtClean="0"/>
              <a:t>33. Парикмахерские услуги, услуги маникюра, педикюра;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E9C6DF8-138A-4737-925D-A48024C7C3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470" r="147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240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238084" y="857232"/>
            <a:ext cx="7286676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34. Услуги косметолога и другие аналогичные услуги;</a:t>
            </a:r>
          </a:p>
          <a:p>
            <a:r>
              <a:rPr lang="ru-RU" sz="1200" dirty="0" smtClean="0"/>
              <a:t>35. Услуги по стирке и глажке на дому;</a:t>
            </a:r>
          </a:p>
          <a:p>
            <a:r>
              <a:rPr lang="ru-RU" sz="1200" dirty="0" smtClean="0"/>
              <a:t>36. Ремонт швейных, меховых, кожаных и трикотажных изделий, головных уборов и изделий из текстильной галантереи, пошив по индивидуальному заказу населения швейных и трикотажных изделий, головных уборов и изделий из текстильной галантереи;</a:t>
            </a:r>
          </a:p>
          <a:p>
            <a:r>
              <a:rPr lang="ru-RU" sz="1200" dirty="0" smtClean="0"/>
              <a:t>37. Роспись по тканям (ручная окраска тканей и предметов одежды, нанесение на ткани рисунков, в том числе способом трафаретной печати и ручного нанесения рисунка);</a:t>
            </a:r>
          </a:p>
          <a:p>
            <a:r>
              <a:rPr lang="ru-RU" sz="1200" dirty="0" smtClean="0"/>
              <a:t>38. Пошив обуви по индивидуальным заказам населения, ремонт, окраска и чистка обуви;</a:t>
            </a:r>
          </a:p>
          <a:p>
            <a:r>
              <a:rPr lang="ru-RU" sz="1200" dirty="0" smtClean="0"/>
              <a:t>39. Индивидуальный пошив и ремонт занавесок и портьер, вышивание;</a:t>
            </a:r>
          </a:p>
          <a:p>
            <a:r>
              <a:rPr lang="ru-RU" sz="1200" dirty="0" smtClean="0"/>
              <a:t>40. Изготовление и ремонт галантерейных изделий;</a:t>
            </a:r>
          </a:p>
          <a:p>
            <a:r>
              <a:rPr lang="ru-RU" sz="1200" dirty="0" smtClean="0"/>
              <a:t>41. Изготовление и ремонт бижутерии и брелоков;</a:t>
            </a:r>
          </a:p>
          <a:p>
            <a:r>
              <a:rPr lang="ru-RU" sz="1200" dirty="0" smtClean="0"/>
              <a:t>42. Изготовление ключей;</a:t>
            </a:r>
          </a:p>
          <a:p>
            <a:r>
              <a:rPr lang="ru-RU" sz="1200" dirty="0" smtClean="0"/>
              <a:t>43. Изготовление и прокат средств измерений;</a:t>
            </a:r>
          </a:p>
          <a:p>
            <a:r>
              <a:rPr lang="ru-RU" sz="1200" dirty="0" smtClean="0"/>
              <a:t>44. Изготовление венков (включая траурные), искусственных цветов, икебан, гирлянд;</a:t>
            </a:r>
          </a:p>
          <a:p>
            <a:r>
              <a:rPr lang="ru-RU" sz="1200" dirty="0" smtClean="0"/>
              <a:t>45. Изготовление и ремонт оград, памятников, венков из металла;</a:t>
            </a:r>
          </a:p>
          <a:p>
            <a:r>
              <a:rPr lang="ru-RU" sz="1200" dirty="0" smtClean="0"/>
              <a:t>46. Заточка режущих изделий и инструментов;</a:t>
            </a:r>
          </a:p>
          <a:p>
            <a:r>
              <a:rPr lang="ru-RU" sz="1200" dirty="0" smtClean="0"/>
              <a:t>47. Разведение и реализация аквариумных рыб, декоративных птиц и других животных;</a:t>
            </a:r>
          </a:p>
          <a:p>
            <a:r>
              <a:rPr lang="ru-RU" sz="1200" dirty="0" smtClean="0"/>
              <a:t>48. Ремонт и настройка музыкальных инструментов;</a:t>
            </a:r>
          </a:p>
          <a:p>
            <a:r>
              <a:rPr lang="ru-RU" sz="1200" dirty="0" smtClean="0"/>
              <a:t>49. Услуги по видео- и фотосъемке;</a:t>
            </a:r>
          </a:p>
          <a:p>
            <a:r>
              <a:rPr lang="ru-RU" sz="1200" dirty="0" smtClean="0"/>
              <a:t>50. Изготовление и реализация национальных сладостей, кондитерских изделий в домашних условиях без использования упаковочного оборудования;</a:t>
            </a:r>
          </a:p>
          <a:p>
            <a:r>
              <a:rPr lang="ru-RU" sz="1200" dirty="0" smtClean="0"/>
              <a:t>51. Изготовление и реализация национальных лепешек и </a:t>
            </a:r>
            <a:r>
              <a:rPr lang="ru-RU" sz="1200" dirty="0" err="1" smtClean="0"/>
              <a:t>патыра</a:t>
            </a:r>
            <a:r>
              <a:rPr lang="ru-RU" sz="1200" dirty="0" smtClean="0"/>
              <a:t>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9C6DF8-138A-4737-925D-A48024C7C3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585" r="958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240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142852"/>
            <a:ext cx="6706065" cy="66888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Кто может быть </a:t>
            </a:r>
            <a:r>
              <a:rPr lang="ru-RU" b="1" dirty="0" err="1" smtClean="0"/>
              <a:t>самозанятым</a:t>
            </a:r>
            <a:r>
              <a:rPr lang="ru-RU" b="1" dirty="0" smtClean="0"/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11"/>
          </p:nvPr>
        </p:nvSpPr>
        <p:spPr>
          <a:xfrm>
            <a:off x="309522" y="785794"/>
            <a:ext cx="7143800" cy="2114550"/>
          </a:xfrm>
        </p:spPr>
        <p:txBody>
          <a:bodyPr>
            <a:noAutofit/>
          </a:bodyPr>
          <a:lstStyle/>
          <a:p>
            <a:r>
              <a:rPr lang="ru-RU" sz="1200" dirty="0" smtClean="0"/>
              <a:t>52. Изготовление и реализация салатов и солений, а также изготовление и реализация в домашних условиях отдельных видов штучных блюд без организации посадочных мест или в местах, специально отведенных решением местных органов власти;</a:t>
            </a:r>
          </a:p>
          <a:p>
            <a:r>
              <a:rPr lang="ru-RU" sz="1200" dirty="0" smtClean="0"/>
              <a:t>53. Изготовление и реализация прохладительных напитков, айрана, гужи на розлив и </a:t>
            </a:r>
            <a:r>
              <a:rPr lang="ru-RU" sz="1200" dirty="0" err="1" smtClean="0"/>
              <a:t>курта</a:t>
            </a:r>
            <a:r>
              <a:rPr lang="ru-RU" sz="1200" dirty="0" smtClean="0"/>
              <a:t> на дому;</a:t>
            </a:r>
          </a:p>
          <a:p>
            <a:r>
              <a:rPr lang="ru-RU" sz="1200" dirty="0" smtClean="0"/>
              <a:t>54. Организация и ведение кружков;</a:t>
            </a:r>
          </a:p>
          <a:p>
            <a:r>
              <a:rPr lang="ru-RU" sz="1200" dirty="0" smtClean="0"/>
              <a:t>55. Услуги по набивке чучел (</a:t>
            </a:r>
            <a:r>
              <a:rPr lang="ru-RU" sz="1200" dirty="0" err="1" smtClean="0"/>
              <a:t>таксидермические</a:t>
            </a:r>
            <a:r>
              <a:rPr lang="ru-RU" sz="1200" dirty="0" smtClean="0"/>
              <a:t> работы);</a:t>
            </a:r>
          </a:p>
          <a:p>
            <a:r>
              <a:rPr lang="ru-RU" sz="1200" dirty="0" smtClean="0"/>
              <a:t>56. Выращивание и реализация цветов и декоративных деревьев (включая искусство </a:t>
            </a:r>
            <a:r>
              <a:rPr lang="ru-RU" sz="1200" dirty="0" err="1" smtClean="0"/>
              <a:t>бонсай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57. Распространение рекламных буклетов, прием заказов операторами на дому;</a:t>
            </a:r>
          </a:p>
          <a:p>
            <a:r>
              <a:rPr lang="ru-RU" sz="1200" dirty="0" smtClean="0"/>
              <a:t>58. Переплетные работы;</a:t>
            </a:r>
          </a:p>
          <a:p>
            <a:r>
              <a:rPr lang="ru-RU" sz="1200" dirty="0" smtClean="0"/>
              <a:t>59. Демонстрация моделей одежды на показах, позирование для иллюстрированных журналов, рекламных фильмов и видеоклипов;</a:t>
            </a:r>
          </a:p>
          <a:p>
            <a:r>
              <a:rPr lang="ru-RU" sz="1200" dirty="0" smtClean="0"/>
              <a:t>60. Услуги по организации и проведению экскурсий;</a:t>
            </a:r>
          </a:p>
          <a:p>
            <a:r>
              <a:rPr lang="ru-RU" sz="1200" dirty="0" smtClean="0"/>
              <a:t>61. Создание и обработка;</a:t>
            </a:r>
          </a:p>
          <a:p>
            <a:r>
              <a:rPr lang="ru-RU" sz="1200" dirty="0" smtClean="0"/>
              <a:t>62. Создание и обработка материалов мультимедиа, дизайна и художничества ;</a:t>
            </a:r>
          </a:p>
          <a:p>
            <a:r>
              <a:rPr lang="ru-RU" sz="1200" dirty="0" smtClean="0"/>
              <a:t>63. Разработка и техническая поддержка программного обеспечения, информационных систем, мобильных приложений и </a:t>
            </a:r>
            <a:r>
              <a:rPr lang="ru-RU" sz="1200" dirty="0" err="1" smtClean="0"/>
              <a:t>вебсайтов</a:t>
            </a:r>
            <a:r>
              <a:rPr lang="ru-RU" sz="1200" dirty="0" smtClean="0"/>
              <a:t> (программист, специалист по апробации программного обеспечения, верстальщик </a:t>
            </a:r>
            <a:r>
              <a:rPr lang="ru-RU" sz="1200" dirty="0" err="1" smtClean="0"/>
              <a:t>веб-страниц</a:t>
            </a:r>
            <a:r>
              <a:rPr lang="ru-RU" sz="1200" dirty="0" smtClean="0"/>
              <a:t>, </a:t>
            </a:r>
            <a:r>
              <a:rPr lang="ru-RU" sz="1200" dirty="0" err="1" smtClean="0"/>
              <a:t>веб-аналитик</a:t>
            </a:r>
            <a:r>
              <a:rPr lang="ru-RU" sz="1200" dirty="0" smtClean="0"/>
              <a:t>, специалист по оптимизации </a:t>
            </a:r>
            <a:r>
              <a:rPr lang="ru-RU" sz="1200" dirty="0" err="1" smtClean="0"/>
              <a:t>веб-сайтов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64. Услуги по переводу (перевод художественной литературы, технический перевод, перевод </a:t>
            </a:r>
            <a:r>
              <a:rPr lang="ru-RU" sz="1200" dirty="0" err="1" smtClean="0"/>
              <a:t>веб-сайтов</a:t>
            </a:r>
            <a:r>
              <a:rPr lang="ru-RU" sz="1200" dirty="0" smtClean="0"/>
              <a:t>, фильмов, компьютерных и мобильных приложений, презентаций, видео, аудио и рекламы);</a:t>
            </a:r>
          </a:p>
          <a:p>
            <a:r>
              <a:rPr lang="ru-RU" sz="1200" dirty="0" smtClean="0"/>
              <a:t>65. Деятельность в социальных;</a:t>
            </a:r>
          </a:p>
          <a:p>
            <a:r>
              <a:rPr lang="ru-RU" sz="1200" dirty="0" smtClean="0"/>
              <a:t>66. Деятельность в сфере подбора кадров);</a:t>
            </a:r>
          </a:p>
          <a:p>
            <a:r>
              <a:rPr lang="ru-RU" sz="1200" dirty="0" smtClean="0"/>
              <a:t>67. </a:t>
            </a:r>
            <a:r>
              <a:rPr lang="ru-RU" sz="1200" dirty="0" err="1" smtClean="0"/>
              <a:t>Онлайн-консультирование</a:t>
            </a:r>
            <a:r>
              <a:rPr lang="ru-RU" sz="1200" dirty="0" smtClean="0"/>
              <a:t> (</a:t>
            </a:r>
            <a:r>
              <a:rPr lang="ru-RU" sz="1200" dirty="0" err="1" smtClean="0"/>
              <a:t>онлайн-консультант</a:t>
            </a:r>
            <a:r>
              <a:rPr lang="ru-RU" sz="1200" dirty="0" smtClean="0"/>
              <a:t>, </a:t>
            </a:r>
            <a:r>
              <a:rPr lang="ru-RU" sz="1200" dirty="0" err="1" smtClean="0"/>
              <a:t>онлайн-тренер</a:t>
            </a:r>
            <a:r>
              <a:rPr lang="ru-RU" sz="1200" dirty="0" smtClean="0"/>
              <a:t>, финансовый консультант, ведущий </a:t>
            </a:r>
            <a:r>
              <a:rPr lang="ru-RU" sz="1200" dirty="0" err="1" smtClean="0"/>
              <a:t>вебинара</a:t>
            </a:r>
            <a:r>
              <a:rPr lang="ru-RU" sz="1200" dirty="0" smtClean="0"/>
              <a:t>).</a:t>
            </a:r>
          </a:p>
          <a:p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A51E2EA-59E8-4601-9653-5D31636AED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7456" r="2745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240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292</Words>
  <Application>Microsoft Office PowerPoint</Application>
  <PresentationFormat>Произвольный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Осуществление индивидуальной предпринимательской инициативы </vt:lpstr>
      <vt:lpstr>Слайд 3</vt:lpstr>
      <vt:lpstr>Слайд 4</vt:lpstr>
      <vt:lpstr>Слайд 5</vt:lpstr>
      <vt:lpstr>Кто может быть самозанятым </vt:lpstr>
      <vt:lpstr>Кто может быть самозанятым </vt:lpstr>
      <vt:lpstr>Кто может быть самозанятым </vt:lpstr>
      <vt:lpstr>Кто может быть самозанятым </vt:lpstr>
      <vt:lpstr>Шаг 1 Выявление потенциальных получателей </vt:lpstr>
      <vt:lpstr>Шаг 2  Помощь в разработке бизнес-плана</vt:lpstr>
      <vt:lpstr>Шаг 3  Помощь в регистрации в приложении «Мой налог»</vt:lpstr>
      <vt:lpstr> Шаг 4  Направить информацию о получателе в Центр «Мой бизнес» для включения в образовательные программы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ЗАМГЛАВЫ</cp:lastModifiedBy>
  <cp:revision>30</cp:revision>
  <dcterms:created xsi:type="dcterms:W3CDTF">2020-06-15T10:11:26Z</dcterms:created>
  <dcterms:modified xsi:type="dcterms:W3CDTF">2023-10-16T10:16:38Z</dcterms:modified>
</cp:coreProperties>
</file>